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6" r:id="rId4"/>
    <p:sldMasterId id="2147483797" r:id="rId5"/>
  </p:sldMasterIdLst>
  <p:notesMasterIdLst>
    <p:notesMasterId r:id="rId22"/>
  </p:notesMasterIdLst>
  <p:handoutMasterIdLst>
    <p:handoutMasterId r:id="rId23"/>
  </p:handoutMasterIdLst>
  <p:sldIdLst>
    <p:sldId id="309" r:id="rId6"/>
    <p:sldId id="306" r:id="rId7"/>
    <p:sldId id="312" r:id="rId8"/>
    <p:sldId id="311" r:id="rId9"/>
    <p:sldId id="313" r:id="rId10"/>
    <p:sldId id="317" r:id="rId11"/>
    <p:sldId id="322" r:id="rId12"/>
    <p:sldId id="315" r:id="rId13"/>
    <p:sldId id="314" r:id="rId14"/>
    <p:sldId id="319" r:id="rId15"/>
    <p:sldId id="318" r:id="rId16"/>
    <p:sldId id="288" r:id="rId17"/>
    <p:sldId id="323" r:id="rId18"/>
    <p:sldId id="324" r:id="rId19"/>
    <p:sldId id="320"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C59C93"/>
    <a:srgbClr val="F7E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p:scale>
          <a:sx n="50" d="100"/>
          <a:sy n="50" d="100"/>
        </p:scale>
        <p:origin x="496" y="35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11/29/2023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194123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7BE5-DC16-7662-EAF2-E11BD6706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E4CE86-05DF-472A-2ADC-2D194FC32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DE6E82-83C6-E16D-28FB-FC4B630C1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C5BE4D-427B-F86E-48D2-47F6EA2B1F42}"/>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48A5A8F-ED02-B6D1-A8DB-7B81DD96D0D2}"/>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86A702DC-9B69-9B3B-E45F-270CBAB8DF6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618985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61A4-15BF-3D1A-5FE5-BE5DB3190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80435D-D7C5-1A34-C390-140C1F226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41800-D41A-11CD-94F9-0761868AD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0E65-2678-1135-3C2A-CD05A3BC64F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2AFB371-701F-3495-E62B-A07E8A983EB9}"/>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3E1F65F2-30ED-F6EB-7109-D3351FCCA376}"/>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449911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3731-8CB0-818F-BBF3-7D52C73141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37618B-A15F-62CA-7177-715CD6CC54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9D519-D888-67E1-8232-E9FDA52958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6BFD909-67A7-2CFE-E16A-335970B571FB}"/>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A2AB4F7D-20EE-F81C-BD08-80F2634F7C5B}"/>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578466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50D50-49F6-F376-FADA-DF0D194F5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6E636-B1D5-6DAC-5EBA-F674A1353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A179B-5E02-7606-595F-535637BE74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C4C3F82-9BA9-1F0A-A002-353CD4598D55}"/>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7638A74A-8041-9F42-984B-465B43EFDEBF}"/>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3810329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36638232"/>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13188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310855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1630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94795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624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dirty="0"/>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endParaRPr lang="en-US" dirty="0"/>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endParaRPr lang="en-US" dirty="0"/>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102446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0845-C627-8E1B-DC8D-DC8E945AB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1E0896-9EF9-7F05-6507-038AB7F0B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74767F-D889-18D7-F9A2-D165547F54E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C0C029-FF01-A004-059C-E9C1BA65F096}"/>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816F504A-70B5-7879-379A-D22CCCF8F760}"/>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3390573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E4D7-18CE-015E-90DA-8EFCA6E42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623C0-4732-5D78-D105-F1872CAA5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9B944-E583-2A22-E4D2-AF1E91DD5E8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0F98F5E-E05E-BC6C-2D70-2CFAC8BAA1A2}"/>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33B94500-A122-510C-3642-5D78134628DE}"/>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8755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7AF4-FB1A-BDC4-164F-5551AB64A8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BC0117-1D87-8278-F979-368C8F994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F6EBCD-554F-27FA-9B02-1E9F072C946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268BC43-7FF0-CF90-DCFA-47F8FDC34A47}"/>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5703DB44-D877-44D6-4D33-F25BA1A925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339117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1DA9-8EEE-E404-EAD6-DB4BDC8D5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CED7A-7ED0-F526-F492-9BED5B0FB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576531-DC2F-02CC-2BF6-21C2262CF3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B50F1-F4FA-8E90-966E-F2F4F415966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9BA2411-4A52-A046-6894-F9FD2C553891}"/>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F5725389-9317-D8EF-71EA-561B47F22CA7}"/>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3684004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C5F4-BE3A-AA6F-20E0-DA5119A03E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3518F1-BC32-5D09-B4E3-09581D70F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BB736C-EC03-05B0-CED7-13DEA5369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D34D8-F78D-C55C-720C-D2DF59FB9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B593FE-E0D0-106C-A78F-39CF895C6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1D339F-6E25-2770-D023-88E8DC410625}"/>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E540BDB-2869-5A0E-58F1-F74AEA213647}"/>
              </a:ext>
            </a:extLst>
          </p:cNvPr>
          <p:cNvSpPr>
            <a:spLocks noGrp="1"/>
          </p:cNvSpPr>
          <p:nvPr>
            <p:ph type="ftr" sz="quarter" idx="11"/>
          </p:nvPr>
        </p:nvSpPr>
        <p:spPr/>
        <p:txBody>
          <a:bodyPr/>
          <a:lstStyle/>
          <a:p>
            <a:r>
              <a:rPr lang="en-US"/>
              <a:t>Contoso business plan</a:t>
            </a:r>
            <a:endParaRPr lang="en-US" dirty="0"/>
          </a:p>
        </p:txBody>
      </p:sp>
      <p:sp>
        <p:nvSpPr>
          <p:cNvPr id="9" name="Slide Number Placeholder 8">
            <a:extLst>
              <a:ext uri="{FF2B5EF4-FFF2-40B4-BE49-F238E27FC236}">
                <a16:creationId xmlns:a16="http://schemas.microsoft.com/office/drawing/2014/main" id="{12049221-5130-3380-8607-7FCCFF1CDA76}"/>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4244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268A-17CC-8054-BC26-CEC9479082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30D253-AB76-B5F2-C7A1-C1B12EEBED39}"/>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4E48FC7-8729-259E-5617-65EEB3F8BE10}"/>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D544218D-1377-BC70-162A-E4900D2D09B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223783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8E476-B577-A968-6DAE-7F76F8828A97}"/>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FD495010-1489-8387-9AB2-44824648B68B}"/>
              </a:ext>
            </a:extLst>
          </p:cNvPr>
          <p:cNvSpPr>
            <a:spLocks noGrp="1"/>
          </p:cNvSpPr>
          <p:nvPr>
            <p:ph type="ftr" sz="quarter" idx="11"/>
          </p:nvPr>
        </p:nvSpPr>
        <p:spPr/>
        <p:txBody>
          <a:bodyPr/>
          <a:lstStyle/>
          <a:p>
            <a:r>
              <a:rPr lang="en-US"/>
              <a:t>Contoso business plan</a:t>
            </a:r>
            <a:endParaRPr lang="en-US" dirty="0"/>
          </a:p>
        </p:txBody>
      </p:sp>
      <p:sp>
        <p:nvSpPr>
          <p:cNvPr id="4" name="Slide Number Placeholder 3">
            <a:extLst>
              <a:ext uri="{FF2B5EF4-FFF2-40B4-BE49-F238E27FC236}">
                <a16:creationId xmlns:a16="http://schemas.microsoft.com/office/drawing/2014/main" id="{54045036-7E8A-C3E6-8369-07B3BDEA748A}"/>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22375350"/>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dirty="0"/>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dirty="0"/>
              <a:t>0</a:t>
            </a:r>
            <a:fld id="{E6B975A5-EA91-314B-AF62-F6E264554D2F}" type="slidenum">
              <a:rPr lang="en-US" smtClean="0"/>
              <a:pPr/>
              <a:t>‹#›</a:t>
            </a:fld>
            <a:endParaRPr lang="en-US" dirty="0"/>
          </a:p>
        </p:txBody>
      </p:sp>
    </p:spTree>
    <p:extLst>
      <p:ext uri="{BB962C8B-B14F-4D97-AF65-F5344CB8AC3E}">
        <p14:creationId xmlns:p14="http://schemas.microsoft.com/office/powerpoint/2010/main" val="326199294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FB4B6-F61E-BCFE-5AA3-8BD410447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1CFA-10F9-175A-C421-2C375F868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F4C1-9E51-6C50-DE22-21145B48A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426BF-4271-4332-9FF4-ECB2E717E86F}" type="datetimeFigureOut">
              <a:rPr lang="en-US" smtClean="0"/>
              <a:t>11/29/2023</a:t>
            </a:fld>
            <a:endParaRPr lang="en-US"/>
          </a:p>
        </p:txBody>
      </p:sp>
      <p:sp>
        <p:nvSpPr>
          <p:cNvPr id="5" name="Footer Placeholder 4">
            <a:extLst>
              <a:ext uri="{FF2B5EF4-FFF2-40B4-BE49-F238E27FC236}">
                <a16:creationId xmlns:a16="http://schemas.microsoft.com/office/drawing/2014/main" id="{96D52AD1-132A-1442-DD1E-361704B53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9AD0F1-E8FF-169B-CC61-2BA63F0F08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0</a:t>
            </a:r>
            <a:fld id="{E6B975A5-EA91-314B-AF62-F6E264554D2F}" type="slidenum">
              <a:rPr lang="en-US" smtClean="0"/>
              <a:pPr/>
              <a:t>‹#›</a:t>
            </a:fld>
            <a:endParaRPr lang="en-US" dirty="0"/>
          </a:p>
        </p:txBody>
      </p:sp>
    </p:spTree>
    <p:extLst>
      <p:ext uri="{BB962C8B-B14F-4D97-AF65-F5344CB8AC3E}">
        <p14:creationId xmlns:p14="http://schemas.microsoft.com/office/powerpoint/2010/main" val="240128185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649" r:id="rId18"/>
    <p:sldLayoutId id="2147483654" r:id="rId19"/>
    <p:sldLayoutId id="2147483675" r:id="rId20"/>
    <p:sldLayoutId id="2147483667" r:id="rId21"/>
    <p:sldLayoutId id="2147483651" r:id="rId22"/>
    <p:sldLayoutId id="2147483653" r:id="rId23"/>
    <p:sldLayoutId id="2147483668"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hyperlink" Target="https://www.nexsys.it/blog/importanza-della-cybersecurity/" TargetMode="External"/><Relationship Id="rId2" Type="http://schemas.openxmlformats.org/officeDocument/2006/relationships/image" Target="../media/image40.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A69EC7E-245B-0217-5FC5-12781E7091BE}"/>
              </a:ext>
            </a:extLst>
          </p:cNvPr>
          <p:cNvPicPr>
            <a:picLocks noChangeAspect="1"/>
          </p:cNvPicPr>
          <p:nvPr/>
        </p:nvPicPr>
        <p:blipFill rotWithShape="1">
          <a:blip r:embed="rId2"/>
          <a:srcRect r="25"/>
          <a:stretch/>
        </p:blipFill>
        <p:spPr>
          <a:xfrm>
            <a:off x="1524" y="10"/>
            <a:ext cx="12188952" cy="6857990"/>
          </a:xfrm>
          <a:prstGeom prst="rect">
            <a:avLst/>
          </a:prstGeom>
          <a:noFill/>
        </p:spPr>
      </p:pic>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p:txBody>
          <a:bodyPr anchor="t">
            <a:normAutofit/>
          </a:bodyPr>
          <a:lstStyle/>
          <a:p>
            <a:pPr marL="0" marR="0">
              <a:spcBef>
                <a:spcPts val="6000"/>
              </a:spcBef>
              <a:spcAft>
                <a:spcPts val="4200"/>
              </a:spcAft>
            </a:pPr>
            <a:r>
              <a:rPr lang="en-US" b="1" kern="0" dirty="0">
                <a:effectLst/>
              </a:rPr>
              <a:t>A new approach to cybersecurity awareness: automated by OpenAI</a:t>
            </a:r>
            <a:br>
              <a:rPr lang="en-US" b="1" kern="0" dirty="0">
                <a:effectLst/>
              </a:rPr>
            </a:br>
            <a:br>
              <a:rPr lang="en-US" sz="900" b="1" kern="0" dirty="0"/>
            </a:br>
            <a:r>
              <a:rPr lang="en-US" sz="1800" b="0" i="1" dirty="0">
                <a:solidFill>
                  <a:srgbClr val="4D748C"/>
                </a:solidFill>
                <a:effectLst/>
                <a:latin typeface="Söhne"/>
              </a:rPr>
              <a:t>Creating a unique cybersecurity awareness program distinct from existing platforms like KnowBe4.</a:t>
            </a:r>
            <a:br>
              <a:rPr lang="en-US" sz="1800" b="0" i="1" dirty="0">
                <a:effectLst/>
                <a:latin typeface="Söhne"/>
              </a:rPr>
            </a:br>
            <a:endParaRPr lang="en-US" sz="1800" b="1" i="1" kern="0" dirty="0">
              <a:effectLst/>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idx="1"/>
          </p:nvPr>
        </p:nvSpPr>
        <p:spPr>
          <a:xfrm>
            <a:off x="7182115" y="5429292"/>
            <a:ext cx="4416552" cy="559485"/>
          </a:xfrm>
        </p:spPr>
        <p:txBody>
          <a:bodyPr>
            <a:normAutofit/>
          </a:bodyPr>
          <a:lstStyle/>
          <a:p>
            <a:pPr algn="r"/>
            <a:r>
              <a:rPr lang="en-US" sz="2400" b="1" dirty="0"/>
              <a:t>Zende Magloire</a:t>
            </a:r>
          </a:p>
        </p:txBody>
      </p:sp>
      <p:sp>
        <p:nvSpPr>
          <p:cNvPr id="29" name="Footer Placeholder 4">
            <a:extLst>
              <a:ext uri="{FF2B5EF4-FFF2-40B4-BE49-F238E27FC236}">
                <a16:creationId xmlns:a16="http://schemas.microsoft.com/office/drawing/2014/main" id="{EFE83F36-B425-D257-9A10-5DBD8724E9F5}"/>
              </a:ext>
            </a:extLst>
          </p:cNvPr>
          <p:cNvSpPr>
            <a:spLocks noGrp="1"/>
          </p:cNvSpPr>
          <p:nvPr>
            <p:ph type="ftr" sz="quarter" idx="11"/>
          </p:nvPr>
        </p:nvSpPr>
        <p:spPr/>
        <p:txBody>
          <a:bodyPr/>
          <a:lstStyle/>
          <a:p>
            <a:pPr>
              <a:spcAft>
                <a:spcPts val="600"/>
              </a:spcAft>
            </a:pPr>
            <a:r>
              <a:rPr lang="en-US" dirty="0"/>
              <a:t>SENIOR RESEARCH PROJECT</a:t>
            </a:r>
          </a:p>
        </p:txBody>
      </p:sp>
      <p:sp>
        <p:nvSpPr>
          <p:cNvPr id="31" name="Slide Number Placeholder 5">
            <a:extLst>
              <a:ext uri="{FF2B5EF4-FFF2-40B4-BE49-F238E27FC236}">
                <a16:creationId xmlns:a16="http://schemas.microsoft.com/office/drawing/2014/main" id="{452C9AB5-C3F4-3390-CC07-98FFD54DFAF8}"/>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33" name="Oval 3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Oval 4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644751" y="568517"/>
            <a:ext cx="6161004" cy="886379"/>
          </a:xfrm>
        </p:spPr>
        <p:txBody>
          <a:bodyPr vert="horz" lIns="91440" tIns="45720" rIns="91440" bIns="45720" rtlCol="0" anchor="ctr">
            <a:normAutofit/>
          </a:bodyPr>
          <a:lstStyle/>
          <a:p>
            <a:r>
              <a:rPr lang="en-US" sz="4400" kern="1200">
                <a:solidFill>
                  <a:schemeClr val="bg1"/>
                </a:solidFill>
                <a:latin typeface="+mj-lt"/>
                <a:ea typeface="+mj-ea"/>
                <a:cs typeface="+mj-cs"/>
              </a:rPr>
              <a:t>Planning (control group)</a:t>
            </a:r>
          </a:p>
        </p:txBody>
      </p:sp>
      <p:grpSp>
        <p:nvGrpSpPr>
          <p:cNvPr id="48" name="Group 4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25" name="Graphic 24" descr="Presentation with media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1649077" y="1864214"/>
            <a:ext cx="3217333" cy="3217333"/>
          </a:xfrm>
          <a:prstGeom prst="rect">
            <a:avLst/>
          </a:prstGeom>
        </p:spPr>
      </p:pic>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6234868" y="1820369"/>
            <a:ext cx="5217173"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a:solidFill>
                  <a:schemeClr val="bg1"/>
                </a:solidFill>
              </a:rPr>
              <a:t>Carefully selected free KnowBe4 and GoldPhish informative security videos for participants in the control group to view during their training.</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a:solidFill>
                  <a:schemeClr val="bg1"/>
                </a:solidFill>
              </a:rPr>
              <a:pPr>
                <a:spcAft>
                  <a:spcPts val="600"/>
                </a:spcAft>
              </a:pPr>
              <a:t>10</a:t>
            </a:fld>
            <a:endParaRPr lang="en-US">
              <a:solidFill>
                <a:schemeClr val="bg1"/>
              </a:solidFill>
            </a:endParaRPr>
          </a:p>
        </p:txBody>
      </p:sp>
      <p:grpSp>
        <p:nvGrpSpPr>
          <p:cNvPr id="4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24886422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81013" y="327026"/>
            <a:ext cx="3290887" cy="2287588"/>
          </a:xfrm>
        </p:spPr>
        <p:txBody>
          <a:bodyPr vert="horz" lIns="91440" tIns="45720" rIns="91440" bIns="45720" rtlCol="0" anchor="ctr">
            <a:normAutofit/>
          </a:bodyPr>
          <a:lstStyle/>
          <a:p>
            <a:r>
              <a:rPr lang="en-US" sz="3600"/>
              <a:t>Experimenting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4223982" y="327026"/>
            <a:ext cx="7485413" cy="2287587"/>
          </a:xfrm>
        </p:spPr>
        <p:txBody>
          <a:bodyPr vert="horz" lIns="91440" tIns="45720" rIns="91440" bIns="45720" rtlCol="0" anchor="ctr">
            <a:normAutofit/>
          </a:bodyPr>
          <a:lstStyle/>
          <a:p>
            <a:pPr indent="-228600">
              <a:buFont typeface="Arial" panose="020B0604020202020204" pitchFamily="34" charset="0"/>
              <a:buChar char="•"/>
            </a:pPr>
            <a:r>
              <a:rPr lang="en-US" sz="1800" b="0" i="0">
                <a:effectLst/>
              </a:rPr>
              <a:t>Moved from initial trials in OpenAI playground to coding the functional program designed to pose questions and offer feedback until participants answer 3/5 correctly or 5 questions in total, facilitating an engaging learning experience.</a:t>
            </a:r>
            <a:endParaRPr lang="en-US" sz="1800"/>
          </a:p>
        </p:txBody>
      </p:sp>
      <p:pic>
        <p:nvPicPr>
          <p:cNvPr id="6" name="Picture 5" descr="A screenshot of a computer&#10;&#10;Description automatically generated">
            <a:extLst>
              <a:ext uri="{FF2B5EF4-FFF2-40B4-BE49-F238E27FC236}">
                <a16:creationId xmlns:a16="http://schemas.microsoft.com/office/drawing/2014/main" id="{9A8D0E25-4081-FEA8-7D1C-2311413EEEC8}"/>
              </a:ext>
            </a:extLst>
          </p:cNvPr>
          <p:cNvPicPr>
            <a:picLocks noChangeAspect="1"/>
          </p:cNvPicPr>
          <p:nvPr/>
        </p:nvPicPr>
        <p:blipFill rotWithShape="1">
          <a:blip r:embed="rId2"/>
          <a:srcRect t="33502" b="6857"/>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966195"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prstClr val="white"/>
                </a:solidFill>
                <a:latin typeface="Calibri" panose="020F0502020204030204"/>
              </a:rPr>
              <a:pPr>
                <a:spcAft>
                  <a:spcPts val="600"/>
                </a:spcAft>
                <a:defRPr/>
              </a:pPr>
              <a:t>11</a:t>
            </a:fld>
            <a:endParaRPr lang="en-US">
              <a:solidFill>
                <a:prstClr val="white"/>
              </a:solidFill>
              <a:latin typeface="Calibri" panose="020F0502020204030204"/>
            </a:endParaRPr>
          </a:p>
        </p:txBody>
      </p:sp>
    </p:spTree>
    <p:extLst>
      <p:ext uri="{BB962C8B-B14F-4D97-AF65-F5344CB8AC3E}">
        <p14:creationId xmlns:p14="http://schemas.microsoft.com/office/powerpoint/2010/main" val="2370072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t>Game plan for spring 2024</a:t>
            </a:r>
            <a:endParaRPr lang="en-US"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1364970" y="1613627"/>
            <a:ext cx="1828800" cy="1135696"/>
          </a:xfrm>
          <a:blipFill>
            <a:blip r:embed="rId2"/>
            <a:tile tx="0" ty="0" sx="100000" sy="100000" flip="none" algn="tl"/>
          </a:blipFill>
          <a:ln>
            <a:solidFill>
              <a:schemeClr val="tx1"/>
            </a:solidFill>
          </a:ln>
        </p:spPr>
        <p:txBody>
          <a:bodyPr tIns="164592" anchor="t" anchorCtr="0">
            <a:spAutoFit/>
          </a:bodyPr>
          <a:lstStyle/>
          <a:p>
            <a:r>
              <a:rPr lang="en-ZA"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Create pre and post-test questions to measure security anxiety and motivation </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2024</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Autofit/>
          </a:bodyPr>
          <a:lstStyle/>
          <a:p>
            <a:r>
              <a:rPr lang="en-ZA" dirty="0"/>
              <a:t>JAN</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Autofit/>
          </a:bodyPr>
          <a:lstStyle/>
          <a:p>
            <a:r>
              <a:rPr lang="en-ZA" dirty="0"/>
              <a:t>JAN</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Autofit/>
          </a:bodyPr>
          <a:lstStyle/>
          <a:p>
            <a:r>
              <a:rPr lang="en-ZA" dirty="0"/>
              <a:t>JAN</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Autofit/>
          </a:bodyPr>
          <a:lstStyle/>
          <a:p>
            <a:r>
              <a:rPr lang="en-ZA" dirty="0"/>
              <a:t>FEB</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Autofit/>
          </a:bodyPr>
          <a:lstStyle/>
          <a:p>
            <a:r>
              <a:rPr lang="en-ZA" dirty="0"/>
              <a:t>FEB</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Autofit/>
          </a:bodyPr>
          <a:lstStyle/>
          <a:p>
            <a:r>
              <a:rPr lang="en-ZA" dirty="0"/>
              <a:t>FEB</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Autofit/>
          </a:bodyPr>
          <a:lstStyle/>
          <a:p>
            <a:r>
              <a:rPr lang="en-ZA" dirty="0"/>
              <a:t>MARCH</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Autofit/>
          </a:bodyPr>
          <a:lstStyle/>
          <a:p>
            <a:r>
              <a:rPr lang="en-ZA" dirty="0"/>
              <a:t>MARCH</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Autofit/>
          </a:bodyPr>
          <a:lstStyle/>
          <a:p>
            <a:r>
              <a:rPr lang="en-ZA" dirty="0"/>
              <a:t>APRIL</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Autofit/>
          </a:bodyPr>
          <a:lstStyle/>
          <a:p>
            <a:r>
              <a:rPr lang="en-ZA" dirty="0"/>
              <a:t>APRIL</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p:txBody>
          <a:bodyPr>
            <a:noAutofit/>
          </a:bodyPr>
          <a:lstStyle/>
          <a:p>
            <a:r>
              <a:rPr lang="en-ZA" dirty="0"/>
              <a:t>MAY</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2024</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Autofit/>
          </a:bodyPr>
          <a:lstStyle/>
          <a:p>
            <a:r>
              <a:rPr lang="en-ZA" dirty="0"/>
              <a:t>JAN</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Autofit/>
          </a:bodyPr>
          <a:lstStyle/>
          <a:p>
            <a:r>
              <a:rPr lang="en-ZA" dirty="0"/>
              <a:t>JAN</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Autofit/>
          </a:bodyPr>
          <a:lstStyle/>
          <a:p>
            <a:r>
              <a:rPr lang="en-ZA" dirty="0"/>
              <a:t>JAN</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Autofit/>
          </a:bodyPr>
          <a:lstStyle/>
          <a:p>
            <a:r>
              <a:rPr lang="en-ZA" dirty="0"/>
              <a:t>FEB</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Autofit/>
          </a:bodyPr>
          <a:lstStyle/>
          <a:p>
            <a:r>
              <a:rPr lang="en-ZA" dirty="0"/>
              <a:t>FEB</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Autofit/>
          </a:bodyPr>
          <a:lstStyle/>
          <a:p>
            <a:r>
              <a:rPr lang="en-ZA" dirty="0"/>
              <a:t>FEB</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Autofit/>
          </a:bodyPr>
          <a:lstStyle/>
          <a:p>
            <a:r>
              <a:rPr lang="en-ZA" dirty="0"/>
              <a:t>MARCH</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Autofit/>
          </a:bodyPr>
          <a:lstStyle/>
          <a:p>
            <a:r>
              <a:rPr lang="en-ZA" dirty="0"/>
              <a:t>MARCH</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Autofit/>
          </a:bodyPr>
          <a:lstStyle/>
          <a:p>
            <a:r>
              <a:rPr lang="en-ZA" dirty="0"/>
              <a:t>APRIL</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Autofit/>
          </a:bodyPr>
          <a:lstStyle/>
          <a:p>
            <a:r>
              <a:rPr lang="en-ZA" dirty="0"/>
              <a:t>APRIL</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Autofit/>
          </a:bodyPr>
          <a:lstStyle/>
          <a:p>
            <a:r>
              <a:rPr lang="en-ZA" dirty="0"/>
              <a:t>MAY</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p:txBody>
          <a:bodyPr/>
          <a:lstStyle/>
          <a:p>
            <a:pPr>
              <a:spcAft>
                <a:spcPts val="600"/>
              </a:spcAft>
            </a:pPr>
            <a:r>
              <a:rPr lang="en-ZA" dirty="0"/>
              <a:t>SENIOR RESEARCH PROJECT</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
        <p:nvSpPr>
          <p:cNvPr id="4" name="Text Placeholder 32">
            <a:extLst>
              <a:ext uri="{FF2B5EF4-FFF2-40B4-BE49-F238E27FC236}">
                <a16:creationId xmlns:a16="http://schemas.microsoft.com/office/drawing/2014/main" id="{4EFAA59F-358B-40DE-9197-3FDEA14EC223}"/>
              </a:ext>
            </a:extLst>
          </p:cNvPr>
          <p:cNvSpPr txBox="1">
            <a:spLocks/>
          </p:cNvSpPr>
          <p:nvPr/>
        </p:nvSpPr>
        <p:spPr>
          <a:xfrm>
            <a:off x="2218456"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6973519" y="242776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Gather results</a:t>
            </a:r>
          </a:p>
        </p:txBody>
      </p:sp>
      <p:sp>
        <p:nvSpPr>
          <p:cNvPr id="35" name="Text Placeholder 32">
            <a:extLst>
              <a:ext uri="{FF2B5EF4-FFF2-40B4-BE49-F238E27FC236}">
                <a16:creationId xmlns:a16="http://schemas.microsoft.com/office/drawing/2014/main" id="{970F9344-0ABB-49C3-B3ED-B9214081BFF4}"/>
              </a:ext>
            </a:extLst>
          </p:cNvPr>
          <p:cNvSpPr txBox="1">
            <a:spLocks/>
          </p:cNvSpPr>
          <p:nvPr/>
        </p:nvSpPr>
        <p:spPr>
          <a:xfrm>
            <a:off x="8531359"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14336" y="5144276"/>
            <a:ext cx="1828800" cy="1015663"/>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Finalize pre and post-test questions and complete web app to host the interactive program.</a:t>
            </a:r>
          </a:p>
        </p:txBody>
      </p:sp>
      <p:sp>
        <p:nvSpPr>
          <p:cNvPr id="41" name="Text Placeholder 32">
            <a:extLst>
              <a:ext uri="{FF2B5EF4-FFF2-40B4-BE49-F238E27FC236}">
                <a16:creationId xmlns:a16="http://schemas.microsoft.com/office/drawing/2014/main" id="{10494267-4554-4417-885E-D691A01C97F0}"/>
              </a:ext>
            </a:extLst>
          </p:cNvPr>
          <p:cNvSpPr txBox="1">
            <a:spLocks/>
          </p:cNvSpPr>
          <p:nvPr/>
        </p:nvSpPr>
        <p:spPr>
          <a:xfrm>
            <a:off x="2245597"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sp>
        <p:nvSpPr>
          <p:cNvPr id="64" name="Text Placeholder 31">
            <a:extLst>
              <a:ext uri="{FF2B5EF4-FFF2-40B4-BE49-F238E27FC236}">
                <a16:creationId xmlns:a16="http://schemas.microsoft.com/office/drawing/2014/main" id="{F1A00DD6-EC7E-41AB-A576-5AEA42E9A538}"/>
              </a:ext>
            </a:extLst>
          </p:cNvPr>
          <p:cNvSpPr txBox="1">
            <a:spLocks/>
          </p:cNvSpPr>
          <p:nvPr/>
        </p:nvSpPr>
        <p:spPr>
          <a:xfrm>
            <a:off x="5367840" y="5134927"/>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Execute the project</a:t>
            </a:r>
          </a:p>
        </p:txBody>
      </p:sp>
      <p:sp>
        <p:nvSpPr>
          <p:cNvPr id="66" name="Text Placeholder 32">
            <a:extLst>
              <a:ext uri="{FF2B5EF4-FFF2-40B4-BE49-F238E27FC236}">
                <a16:creationId xmlns:a16="http://schemas.microsoft.com/office/drawing/2014/main" id="{02E63E76-5474-4C2E-9626-D7D3EE39FA36}"/>
              </a:ext>
            </a:extLst>
          </p:cNvPr>
          <p:cNvSpPr txBox="1">
            <a:spLocks/>
          </p:cNvSpPr>
          <p:nvPr/>
        </p:nvSpPr>
        <p:spPr>
          <a:xfrm>
            <a:off x="6155675"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solidFill>
                <a:schemeClr val="bg1"/>
              </a:solidFill>
            </a:endParaRP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8501901" y="5078294"/>
            <a:ext cx="1828800" cy="517065"/>
          </a:xfrm>
          <a:prstGeom prst="rect">
            <a:avLst/>
          </a:prstGeom>
          <a:blipFill>
            <a:blip r:embed="rId2"/>
            <a:tile tx="0" ty="0" sx="100000" sy="100000" flip="none" algn="tl"/>
          </a:blipFill>
          <a:ln w="12700">
            <a:solidFill>
              <a:schemeClr val="tx1"/>
            </a:solidFill>
          </a:ln>
        </p:spPr>
        <p:txBody>
          <a:bodyPr vert="horz" wrap="square"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Analyse results &amp; complete paper</a:t>
            </a:r>
          </a:p>
        </p:txBody>
      </p:sp>
      <p:sp>
        <p:nvSpPr>
          <p:cNvPr id="37" name="Text Placeholder 32">
            <a:extLst>
              <a:ext uri="{FF2B5EF4-FFF2-40B4-BE49-F238E27FC236}">
                <a16:creationId xmlns:a16="http://schemas.microsoft.com/office/drawing/2014/main" id="{3F2EA78E-7491-46CC-9C20-5B473BC28EED}"/>
              </a:ext>
            </a:extLst>
          </p:cNvPr>
          <p:cNvSpPr txBox="1">
            <a:spLocks/>
          </p:cNvSpPr>
          <p:nvPr/>
        </p:nvSpPr>
        <p:spPr>
          <a:xfrm>
            <a:off x="9469745" y="552311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7801440" y="27871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030504" y="4535561"/>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2292905" y="2770632"/>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D2BEB-7BC8-4957-9650-B7EC113AEC1C}"/>
              </a:ext>
              <a:ext uri="{C183D7F6-B498-43B3-948B-1728B52AA6E4}">
                <adec:decorative xmlns:adec="http://schemas.microsoft.com/office/drawing/2017/decorative" val="1"/>
              </a:ext>
            </a:extLst>
          </p:cNvPr>
          <p:cNvCxnSpPr>
            <a:cxnSpLocks/>
          </p:cNvCxnSpPr>
          <p:nvPr/>
        </p:nvCxnSpPr>
        <p:spPr>
          <a:xfrm rot="10800000">
            <a:off x="6220283" y="4472043"/>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9352814" y="4472044"/>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786462"/>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1">
            <a:extLst>
              <a:ext uri="{FF2B5EF4-FFF2-40B4-BE49-F238E27FC236}">
                <a16:creationId xmlns:a16="http://schemas.microsoft.com/office/drawing/2014/main" id="{8A941B7F-30B4-48D8-922B-50F75DE0515D}"/>
              </a:ext>
            </a:extLst>
          </p:cNvPr>
          <p:cNvSpPr txBox="1">
            <a:spLocks/>
          </p:cNvSpPr>
          <p:nvPr/>
        </p:nvSpPr>
        <p:spPr>
          <a:xfrm>
            <a:off x="3810000" y="2090043"/>
            <a:ext cx="1828800" cy="683264"/>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Meet with </a:t>
            </a:r>
            <a:r>
              <a:rPr lang="en-ZA" sz="1200" dirty="0" err="1">
                <a:latin typeface="ADLaM Display" panose="02010000000000000000" pitchFamily="2" charset="0"/>
                <a:ea typeface="ADLaM Display" panose="02010000000000000000" pitchFamily="2" charset="0"/>
                <a:cs typeface="ADLaM Display" panose="02010000000000000000" pitchFamily="2" charset="0"/>
              </a:rPr>
              <a:t>Dr.</a:t>
            </a:r>
            <a:r>
              <a:rPr lang="en-ZA" sz="1200" dirty="0">
                <a:latin typeface="ADLaM Display" panose="02010000000000000000" pitchFamily="2" charset="0"/>
                <a:ea typeface="ADLaM Display" panose="02010000000000000000" pitchFamily="2" charset="0"/>
                <a:cs typeface="ADLaM Display" panose="02010000000000000000" pitchFamily="2" charset="0"/>
              </a:rPr>
              <a:t> </a:t>
            </a:r>
            <a:r>
              <a:rPr lang="en-ZA" sz="1200" dirty="0" err="1">
                <a:latin typeface="ADLaM Display" panose="02010000000000000000" pitchFamily="2" charset="0"/>
                <a:ea typeface="ADLaM Display" panose="02010000000000000000" pitchFamily="2" charset="0"/>
                <a:cs typeface="ADLaM Display" panose="02010000000000000000" pitchFamily="2" charset="0"/>
              </a:rPr>
              <a:t>Eskenazi</a:t>
            </a:r>
            <a:r>
              <a:rPr lang="en-ZA" sz="1200" dirty="0">
                <a:latin typeface="ADLaM Display" panose="02010000000000000000" pitchFamily="2" charset="0"/>
                <a:ea typeface="ADLaM Display" panose="02010000000000000000" pitchFamily="2" charset="0"/>
                <a:cs typeface="ADLaM Display" panose="02010000000000000000" pitchFamily="2" charset="0"/>
              </a:rPr>
              <a:t> to set up Qualtrics and SONA.</a:t>
            </a:r>
          </a:p>
        </p:txBody>
      </p:sp>
      <p:sp>
        <p:nvSpPr>
          <p:cNvPr id="56" name="Text Placeholder 32">
            <a:extLst>
              <a:ext uri="{FF2B5EF4-FFF2-40B4-BE49-F238E27FC236}">
                <a16:creationId xmlns:a16="http://schemas.microsoft.com/office/drawing/2014/main" id="{980CD952-FC35-4139-8EDE-2C70A51DEBFD}"/>
              </a:ext>
            </a:extLst>
          </p:cNvPr>
          <p:cNvSpPr txBox="1">
            <a:spLocks/>
          </p:cNvSpPr>
          <p:nvPr/>
        </p:nvSpPr>
        <p:spPr>
          <a:xfrm>
            <a:off x="4591823" y="2408004"/>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sz="1000" dirty="0"/>
          </a:p>
        </p:txBody>
      </p:sp>
      <p:cxnSp>
        <p:nvCxnSpPr>
          <p:cNvPr id="57" name="Straight Connector 56">
            <a:extLst>
              <a:ext uri="{FF2B5EF4-FFF2-40B4-BE49-F238E27FC236}">
                <a16:creationId xmlns:a16="http://schemas.microsoft.com/office/drawing/2014/main" id="{8921708B-E686-4B2C-B0A5-896308457B14}"/>
              </a:ext>
              <a:ext uri="{C183D7F6-B498-43B3-948B-1728B52AA6E4}">
                <adec:decorative xmlns:adec="http://schemas.microsoft.com/office/drawing/2017/decorative" val="1"/>
              </a:ext>
            </a:extLst>
          </p:cNvPr>
          <p:cNvCxnSpPr>
            <a:cxnSpLocks/>
          </p:cNvCxnSpPr>
          <p:nvPr/>
        </p:nvCxnSpPr>
        <p:spPr>
          <a:xfrm>
            <a:off x="4649760" y="2807568"/>
            <a:ext cx="0" cy="594360"/>
          </a:xfrm>
          <a:prstGeom prst="line">
            <a:avLst/>
          </a:prstGeom>
          <a:ln w="12700">
            <a:solidFill>
              <a:schemeClr val="bg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Placeholder 31">
            <a:extLst>
              <a:ext uri="{FF2B5EF4-FFF2-40B4-BE49-F238E27FC236}">
                <a16:creationId xmlns:a16="http://schemas.microsoft.com/office/drawing/2014/main" id="{45AD17C5-5068-FD25-3B49-8EA0ABA66CF9}"/>
              </a:ext>
            </a:extLst>
          </p:cNvPr>
          <p:cNvSpPr txBox="1">
            <a:spLocks/>
          </p:cNvSpPr>
          <p:nvPr/>
        </p:nvSpPr>
        <p:spPr>
          <a:xfrm>
            <a:off x="9912630" y="2385700"/>
            <a:ext cx="1828800" cy="350865"/>
          </a:xfrm>
          <a:prstGeom prst="rect">
            <a:avLst/>
          </a:prstGeom>
          <a:blipFill>
            <a:blip r:embed="rId2"/>
            <a:tile tx="0" ty="0" sx="100000" sy="100000" flip="none" algn="tl"/>
          </a:blipFill>
          <a:ln w="12700">
            <a:solidFill>
              <a:schemeClr val="tx1"/>
            </a:solidFill>
          </a:ln>
        </p:spPr>
        <p:txBody>
          <a:bodyPr vert="horz" lIns="0" tIns="182880" rIns="0" bIns="0" rtlCol="0" anchor="t" anchorCtr="0">
            <a:sp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latin typeface="ADLaM Display" panose="02010000000000000000" pitchFamily="2" charset="0"/>
                <a:ea typeface="ADLaM Display" panose="02010000000000000000" pitchFamily="2" charset="0"/>
                <a:cs typeface="ADLaM Display" panose="02010000000000000000" pitchFamily="2" charset="0"/>
              </a:rPr>
              <a:t>Graduate</a:t>
            </a:r>
          </a:p>
        </p:txBody>
      </p:sp>
      <p:cxnSp>
        <p:nvCxnSpPr>
          <p:cNvPr id="45" name="Straight Connector 44">
            <a:extLst>
              <a:ext uri="{FF2B5EF4-FFF2-40B4-BE49-F238E27FC236}">
                <a16:creationId xmlns:a16="http://schemas.microsoft.com/office/drawing/2014/main" id="{2E131733-2463-5CC5-BB47-B2F6F773DD31}"/>
              </a:ext>
              <a:ext uri="{C183D7F6-B498-43B3-948B-1728B52AA6E4}">
                <adec:decorative xmlns:adec="http://schemas.microsoft.com/office/drawing/2017/decorative" val="1"/>
              </a:ext>
            </a:extLst>
          </p:cNvPr>
          <p:cNvCxnSpPr>
            <a:cxnSpLocks/>
          </p:cNvCxnSpPr>
          <p:nvPr/>
        </p:nvCxnSpPr>
        <p:spPr>
          <a:xfrm>
            <a:off x="10908901" y="2736565"/>
            <a:ext cx="0" cy="59436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6167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8771A-6987-1223-ECEB-5B591F38EA6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Key concerns</a:t>
            </a:r>
          </a:p>
        </p:txBody>
      </p:sp>
      <p:sp>
        <p:nvSpPr>
          <p:cNvPr id="3" name="Subtitle 2">
            <a:extLst>
              <a:ext uri="{FF2B5EF4-FFF2-40B4-BE49-F238E27FC236}">
                <a16:creationId xmlns:a16="http://schemas.microsoft.com/office/drawing/2014/main" id="{35EA5CE8-5C69-DF50-9546-97DEC85CFBA3}"/>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latin typeface="+mn-lt"/>
              </a:rPr>
              <a:t>Incorrect feedback</a:t>
            </a:r>
          </a:p>
          <a:p>
            <a:pPr algn="l"/>
            <a:endParaRPr lang="en-US" sz="2000">
              <a:solidFill>
                <a:srgbClr val="FFFFFF"/>
              </a:solidFill>
            </a:endParaRPr>
          </a:p>
        </p:txBody>
      </p:sp>
      <p:pic>
        <p:nvPicPr>
          <p:cNvPr id="4" name="Picture 3" descr="A screenshot of a computer&#10;&#10;Description automatically generated">
            <a:extLst>
              <a:ext uri="{FF2B5EF4-FFF2-40B4-BE49-F238E27FC236}">
                <a16:creationId xmlns:a16="http://schemas.microsoft.com/office/drawing/2014/main" id="{56E6A645-D08D-8E0A-E743-B0C2FCE33CC4}"/>
              </a:ext>
            </a:extLst>
          </p:cNvPr>
          <p:cNvPicPr>
            <a:picLocks noChangeAspect="1"/>
          </p:cNvPicPr>
          <p:nvPr/>
        </p:nvPicPr>
        <p:blipFill rotWithShape="1">
          <a:blip r:embed="rId2"/>
          <a:srcRect l="964" t="52918" r="85"/>
          <a:stretch/>
        </p:blipFill>
        <p:spPr>
          <a:xfrm>
            <a:off x="-3" y="1742301"/>
            <a:ext cx="12192002" cy="4892858"/>
          </a:xfrm>
          <a:prstGeom prst="rect">
            <a:avLst/>
          </a:prstGeom>
        </p:spPr>
      </p:pic>
    </p:spTree>
    <p:extLst>
      <p:ext uri="{BB962C8B-B14F-4D97-AF65-F5344CB8AC3E}">
        <p14:creationId xmlns:p14="http://schemas.microsoft.com/office/powerpoint/2010/main" val="1446450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8771A-6987-1223-ECEB-5B591F38EA65}"/>
              </a:ext>
            </a:extLst>
          </p:cNvPr>
          <p:cNvSpPr>
            <a:spLocks noGrp="1"/>
          </p:cNvSpPr>
          <p:nvPr>
            <p:ph type="ctrTitle"/>
          </p:nvPr>
        </p:nvSpPr>
        <p:spPr>
          <a:xfrm>
            <a:off x="699713" y="248038"/>
            <a:ext cx="7063721" cy="1159200"/>
          </a:xfrm>
        </p:spPr>
        <p:txBody>
          <a:bodyPr anchor="ctr">
            <a:normAutofit/>
          </a:bodyPr>
          <a:lstStyle/>
          <a:p>
            <a:pPr algn="l"/>
            <a:r>
              <a:rPr lang="en-US" sz="4000" dirty="0">
                <a:solidFill>
                  <a:srgbClr val="FFFFFF"/>
                </a:solidFill>
              </a:rPr>
              <a:t>Key concerns</a:t>
            </a:r>
          </a:p>
        </p:txBody>
      </p:sp>
      <p:sp>
        <p:nvSpPr>
          <p:cNvPr id="3" name="Subtitle 2">
            <a:extLst>
              <a:ext uri="{FF2B5EF4-FFF2-40B4-BE49-F238E27FC236}">
                <a16:creationId xmlns:a16="http://schemas.microsoft.com/office/drawing/2014/main" id="{35EA5CE8-5C69-DF50-9546-97DEC85CFBA3}"/>
              </a:ext>
            </a:extLst>
          </p:cNvPr>
          <p:cNvSpPr>
            <a:spLocks noGrp="1"/>
          </p:cNvSpPr>
          <p:nvPr>
            <p:ph type="subTitle" idx="1"/>
          </p:nvPr>
        </p:nvSpPr>
        <p:spPr>
          <a:xfrm>
            <a:off x="8572499" y="390832"/>
            <a:ext cx="3233585" cy="873612"/>
          </a:xfrm>
        </p:spPr>
        <p:txBody>
          <a:bodyPr anchor="ctr">
            <a:normAutofit/>
          </a:bodyPr>
          <a:lstStyle/>
          <a:p>
            <a:pPr algn="l"/>
            <a:r>
              <a:rPr lang="en-US" sz="2000" dirty="0">
                <a:solidFill>
                  <a:srgbClr val="FFFFFF"/>
                </a:solidFill>
                <a:latin typeface="+mn-lt"/>
              </a:rPr>
              <a:t>Incorrect feedback</a:t>
            </a:r>
          </a:p>
          <a:p>
            <a:pPr algn="l"/>
            <a:endParaRPr lang="en-US" sz="2000" dirty="0">
              <a:solidFill>
                <a:srgbClr val="FFFFFF"/>
              </a:solidFill>
            </a:endParaRPr>
          </a:p>
        </p:txBody>
      </p:sp>
      <p:pic>
        <p:nvPicPr>
          <p:cNvPr id="5" name="Picture 4">
            <a:extLst>
              <a:ext uri="{FF2B5EF4-FFF2-40B4-BE49-F238E27FC236}">
                <a16:creationId xmlns:a16="http://schemas.microsoft.com/office/drawing/2014/main" id="{6730D061-793B-D097-6A45-E1660409A86A}"/>
              </a:ext>
            </a:extLst>
          </p:cNvPr>
          <p:cNvPicPr>
            <a:picLocks noChangeAspect="1"/>
          </p:cNvPicPr>
          <p:nvPr/>
        </p:nvPicPr>
        <p:blipFill rotWithShape="1">
          <a:blip r:embed="rId2"/>
          <a:srcRect l="21951" t="42741" r="23484" b="8596"/>
          <a:stretch/>
        </p:blipFill>
        <p:spPr>
          <a:xfrm>
            <a:off x="675002" y="1574310"/>
            <a:ext cx="10841991" cy="5300069"/>
          </a:xfrm>
          <a:prstGeom prst="rect">
            <a:avLst/>
          </a:prstGeom>
        </p:spPr>
      </p:pic>
    </p:spTree>
    <p:extLst>
      <p:ext uri="{BB962C8B-B14F-4D97-AF65-F5344CB8AC3E}">
        <p14:creationId xmlns:p14="http://schemas.microsoft.com/office/powerpoint/2010/main" val="2954110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62498" y="655782"/>
            <a:ext cx="4284418" cy="4068618"/>
          </a:xfrm>
        </p:spPr>
        <p:txBody>
          <a:bodyPr vert="horz" lIns="91440" tIns="45720" rIns="91440" bIns="45720" rtlCol="0" anchor="t">
            <a:normAutofit/>
          </a:bodyPr>
          <a:lstStyle/>
          <a:p>
            <a:r>
              <a:rPr lang="en-US" sz="6600" kern="1200">
                <a:solidFill>
                  <a:schemeClr val="bg1"/>
                </a:solidFill>
                <a:latin typeface="+mj-lt"/>
                <a:ea typeface="+mj-ea"/>
                <a:cs typeface="+mj-cs"/>
              </a:rPr>
              <a:t>Key concerns Cont’d</a:t>
            </a:r>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idx="1"/>
          </p:nvPr>
        </p:nvSpPr>
        <p:spPr>
          <a:xfrm>
            <a:off x="1162498" y="4861560"/>
            <a:ext cx="4284418" cy="1352971"/>
          </a:xfrm>
        </p:spPr>
        <p:txBody>
          <a:bodyPr vert="horz" lIns="91440" tIns="45720" rIns="91440" bIns="45720" rtlCol="0" anchor="b">
            <a:normAutofit/>
          </a:bodyPr>
          <a:lstStyle/>
          <a:p>
            <a:r>
              <a:rPr lang="en-US" sz="2400" kern="1200">
                <a:solidFill>
                  <a:schemeClr val="bg1"/>
                </a:solidFill>
                <a:latin typeface="+mn-lt"/>
                <a:ea typeface="+mn-ea"/>
                <a:cs typeface="+mn-cs"/>
              </a:rPr>
              <a:t>Repeated questions</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B5CEABB6-07DC-46E8-9B57-56EC44A396E5}" type="slidenum">
              <a:rPr lang="en-US" sz="1400"/>
              <a:pPr algn="ctr">
                <a:spcAft>
                  <a:spcPts val="600"/>
                </a:spcAft>
              </a:pPr>
              <a:t>15</a:t>
            </a:fld>
            <a:endParaRPr lang="en-US" sz="1400"/>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pPr>
            <a:r>
              <a:rPr lang="en-US" sz="900" kern="1200">
                <a:latin typeface="+mn-lt"/>
                <a:ea typeface="+mn-ea"/>
                <a:cs typeface="+mn-cs"/>
              </a:rPr>
              <a:t>SENIOR RESEARCH PROJECT</a:t>
            </a:r>
          </a:p>
        </p:txBody>
      </p:sp>
      <p:sp>
        <p:nvSpPr>
          <p:cNvPr id="96" name="Rectangle 9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25AFCA1-84AD-EBD0-08AA-C0B9045CFD3B}"/>
              </a:ext>
            </a:extLst>
          </p:cNvPr>
          <p:cNvPicPr>
            <a:picLocks noChangeAspect="1"/>
          </p:cNvPicPr>
          <p:nvPr/>
        </p:nvPicPr>
        <p:blipFill rotWithShape="1">
          <a:blip r:embed="rId2"/>
          <a:srcRect l="21960" t="25321" r="23697" b="10416"/>
          <a:stretch/>
        </p:blipFill>
        <p:spPr>
          <a:xfrm>
            <a:off x="4631306" y="0"/>
            <a:ext cx="7560694" cy="6858000"/>
          </a:xfrm>
          <a:prstGeom prst="rect">
            <a:avLst/>
          </a:prstGeom>
        </p:spPr>
      </p:pic>
    </p:spTree>
    <p:extLst>
      <p:ext uri="{BB962C8B-B14F-4D97-AF65-F5344CB8AC3E}">
        <p14:creationId xmlns:p14="http://schemas.microsoft.com/office/powerpoint/2010/main" val="415575330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4" name="Freeform: Shape 1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7" name="Freeform: Shape 16">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2242409" y="895483"/>
            <a:ext cx="5786232" cy="3011190"/>
          </a:xfrm>
        </p:spPr>
        <p:txBody>
          <a:bodyPr vert="horz" lIns="91440" tIns="45720" rIns="91440" bIns="45720" rtlCol="0" anchor="b">
            <a:normAutofit/>
          </a:bodyPr>
          <a:lstStyle/>
          <a:p>
            <a:r>
              <a:rPr lang="en-US" sz="5400" kern="1200" dirty="0">
                <a:solidFill>
                  <a:schemeClr val="bg1"/>
                </a:solidFill>
                <a:latin typeface="+mj-lt"/>
                <a:ea typeface="+mj-ea"/>
                <a:cs typeface="+mj-cs"/>
              </a:rPr>
              <a:t>Questions?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2466270" y="4142096"/>
            <a:ext cx="5338511" cy="1055142"/>
          </a:xfrm>
        </p:spPr>
        <p:txBody>
          <a:bodyPr vert="horz" lIns="91440" tIns="45720" rIns="91440" bIns="45720" rtlCol="0">
            <a:normAutofit/>
          </a:bodyPr>
          <a:lstStyle/>
          <a:p>
            <a:r>
              <a:rPr lang="en-US" sz="2000" kern="1200">
                <a:solidFill>
                  <a:schemeClr val="bg1"/>
                </a:solidFill>
                <a:latin typeface="+mn-lt"/>
                <a:ea typeface="+mn-ea"/>
                <a:cs typeface="+mn-cs"/>
              </a:rPr>
              <a:t>Zende Magloire</a:t>
            </a:r>
          </a:p>
        </p:txBody>
      </p:sp>
      <p:sp>
        <p:nvSpPr>
          <p:cNvPr id="2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4" name="Oval 3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SENIOR RESEARCH PROJECT</a:t>
            </a:r>
          </a:p>
        </p:txBody>
      </p:sp>
      <p:sp>
        <p:nvSpPr>
          <p:cNvPr id="38" name="Freeform: Shape 37">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Freeform: Shape 39">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a:noFill/>
        </p:spPr>
        <p:txBody>
          <a:bodyPr vert="horz" lIns="91440" tIns="45720" rIns="91440" bIns="45720" rtlCol="0" anchor="ctr">
            <a:normAutofit/>
          </a:bodyPr>
          <a:lstStyle/>
          <a:p>
            <a:pPr>
              <a:spcAft>
                <a:spcPts val="600"/>
              </a:spcAft>
            </a:pPr>
            <a:fld id="{B5CEABB6-07DC-46E8-9B57-56EC44A396E5}" type="slidenum">
              <a:rPr lang="en-US">
                <a:solidFill>
                  <a:srgbClr val="000000"/>
                </a:solidFill>
              </a:rPr>
              <a:pPr>
                <a:spcAft>
                  <a:spcPts val="600"/>
                </a:spcAft>
              </a:pPr>
              <a:t>16</a:t>
            </a:fld>
            <a:endParaRPr lang="en-US">
              <a:solidFill>
                <a:srgbClr val="000000"/>
              </a:solidFill>
            </a:endParaRPr>
          </a:p>
        </p:txBody>
      </p:sp>
    </p:spTree>
    <p:extLst>
      <p:ext uri="{BB962C8B-B14F-4D97-AF65-F5344CB8AC3E}">
        <p14:creationId xmlns:p14="http://schemas.microsoft.com/office/powerpoint/2010/main" val="22714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Purpose</a:t>
            </a:r>
          </a:p>
        </p:txBody>
      </p:sp>
      <p:cxnSp>
        <p:nvCxnSpPr>
          <p:cNvPr id="20" name="Straight Connector 1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97769" y="1909192"/>
            <a:ext cx="4586513" cy="364771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b="0" i="0">
                <a:solidFill>
                  <a:schemeClr val="bg1"/>
                </a:solidFill>
                <a:effectLst/>
              </a:rPr>
              <a:t>This initiative aims to revolutionize cybersecurity awareness through advanced automation provided by OpenAI. By offering personalized and interactive education, the goal is to equip individuals with practical cybersecurity skills, enabling proactive defense against digital threats.</a:t>
            </a:r>
            <a:endParaRPr lang="en-US" sz="2000">
              <a:solidFill>
                <a:schemeClr val="bg1"/>
              </a:solidFill>
            </a:endParaRPr>
          </a:p>
        </p:txBody>
      </p:sp>
      <p:cxnSp>
        <p:nvCxnSpPr>
          <p:cNvPr id="22" name="Straight Connector 2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374670" y="6356350"/>
            <a:ext cx="3945835" cy="365125"/>
          </a:xfrm>
        </p:spPr>
        <p:txBody>
          <a:bodyPr vert="horz" lIns="91440" tIns="45720" rIns="91440" bIns="45720" rtlCol="0" anchor="ctr">
            <a:normAutofit/>
          </a:bodyPr>
          <a:lstStyle/>
          <a:p>
            <a:pPr>
              <a:spcAft>
                <a:spcPts val="600"/>
              </a:spcAft>
              <a:defRPr/>
            </a:pPr>
            <a:r>
              <a:rPr lang="en-US" kern="1200">
                <a:solidFill>
                  <a:schemeClr val="bg1">
                    <a:lumMod val="50000"/>
                  </a:schemeClr>
                </a:solidFill>
                <a:latin typeface="Calibri" panose="020F0502020204030204"/>
                <a:ea typeface="+mn-ea"/>
                <a:cs typeface="+mn-cs"/>
              </a:rPr>
              <a:t>SENIOR RESEARCH PROJECT</a:t>
            </a:r>
          </a:p>
        </p:txBody>
      </p:sp>
      <p:pic>
        <p:nvPicPr>
          <p:cNvPr id="13" name="Picture Placeholder 12" descr="Cartoon a cartoon of a cat&#10;&#10;Description automatically generated">
            <a:extLst>
              <a:ext uri="{FF2B5EF4-FFF2-40B4-BE49-F238E27FC236}">
                <a16:creationId xmlns:a16="http://schemas.microsoft.com/office/drawing/2014/main" id="{5CD3C432-C70E-DCB1-B5C4-07B9124C57CC}"/>
              </a:ext>
            </a:extLst>
          </p:cNvPr>
          <p:cNvPicPr>
            <a:picLocks noGrp="1" noChangeAspect="1"/>
          </p:cNvPicPr>
          <p:nvPr>
            <p:ph type="pic" sz="quarter" idx="15"/>
          </p:nvPr>
        </p:nvPicPr>
        <p:blipFill rotWithShape="1">
          <a:blip r:embed="rId3"/>
          <a:srcRect l="-1" t="1330" r="-1" b="640"/>
          <a:stretch/>
        </p:blipFill>
        <p:spPr>
          <a:xfrm>
            <a:off x="6525453" y="0"/>
            <a:ext cx="5666547" cy="6858001"/>
          </a:xfrm>
          <a:prstGeom prst="rect">
            <a:avLst/>
          </a:prstGeo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19B51A1E-902D-48AF-9020-955120F399B6}"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19420260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4" name="Title 133">
            <a:extLst>
              <a:ext uri="{FF2B5EF4-FFF2-40B4-BE49-F238E27FC236}">
                <a16:creationId xmlns:a16="http://schemas.microsoft.com/office/drawing/2014/main" id="{2DEC2AB0-AD5D-23DE-B7FB-17CD20BB30C6}"/>
              </a:ext>
            </a:extLst>
          </p:cNvPr>
          <p:cNvSpPr>
            <a:spLocks noGrp="1"/>
          </p:cNvSpPr>
          <p:nvPr>
            <p:ph type="title"/>
          </p:nvPr>
        </p:nvSpPr>
        <p:spPr/>
        <p:txBody>
          <a:bodyPr/>
          <a:lstStyle/>
          <a:p>
            <a:r>
              <a:rPr lang="en-US" dirty="0"/>
              <a:t>Project timeline  </a:t>
            </a:r>
          </a:p>
        </p:txBody>
      </p:sp>
      <p:sp>
        <p:nvSpPr>
          <p:cNvPr id="135" name="Text Placeholder 134">
            <a:extLst>
              <a:ext uri="{FF2B5EF4-FFF2-40B4-BE49-F238E27FC236}">
                <a16:creationId xmlns:a16="http://schemas.microsoft.com/office/drawing/2014/main" id="{24F33FBC-ED8B-5877-6570-004051152FFB}"/>
              </a:ext>
            </a:extLst>
          </p:cNvPr>
          <p:cNvSpPr>
            <a:spLocks noGrp="1"/>
          </p:cNvSpPr>
          <p:nvPr>
            <p:ph type="body" sz="quarter" idx="13"/>
          </p:nvPr>
        </p:nvSpPr>
        <p:spPr/>
        <p:txBody>
          <a:bodyPr/>
          <a:lstStyle/>
          <a:p>
            <a:r>
              <a:rPr lang="en-US" dirty="0"/>
              <a:t>At-a-glance</a:t>
            </a:r>
          </a:p>
        </p:txBody>
      </p:sp>
      <p:pic>
        <p:nvPicPr>
          <p:cNvPr id="30" name="Picture Placeholder 157" descr="Cloud Icon">
            <a:extLst>
              <a:ext uri="{FF2B5EF4-FFF2-40B4-BE49-F238E27FC236}">
                <a16:creationId xmlns:a16="http://schemas.microsoft.com/office/drawing/2014/main" id="{413EA097-7B19-8BB7-BCF4-6FC6A0DDC321}"/>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96" b="96"/>
          <a:stretch/>
        </p:blipFill>
        <p:spPr/>
      </p:pic>
      <p:sp>
        <p:nvSpPr>
          <p:cNvPr id="136" name="Text Placeholder 135">
            <a:extLst>
              <a:ext uri="{FF2B5EF4-FFF2-40B4-BE49-F238E27FC236}">
                <a16:creationId xmlns:a16="http://schemas.microsoft.com/office/drawing/2014/main" id="{9DAC9834-0E75-E542-2370-0FDBC1CC556B}"/>
              </a:ext>
            </a:extLst>
          </p:cNvPr>
          <p:cNvSpPr>
            <a:spLocks noGrp="1"/>
          </p:cNvSpPr>
          <p:nvPr>
            <p:ph type="body" sz="quarter" idx="15"/>
          </p:nvPr>
        </p:nvSpPr>
        <p:spPr/>
        <p:txBody>
          <a:bodyPr/>
          <a:lstStyle/>
          <a:p>
            <a:r>
              <a:rPr lang="en-US" dirty="0"/>
              <a:t>Initiation</a:t>
            </a:r>
          </a:p>
        </p:txBody>
      </p:sp>
      <p:sp>
        <p:nvSpPr>
          <p:cNvPr id="141" name="Text Placeholder 140">
            <a:extLst>
              <a:ext uri="{FF2B5EF4-FFF2-40B4-BE49-F238E27FC236}">
                <a16:creationId xmlns:a16="http://schemas.microsoft.com/office/drawing/2014/main" id="{3AB5C4FD-1C4E-72A5-479C-56B52402F1F1}"/>
              </a:ext>
            </a:extLst>
          </p:cNvPr>
          <p:cNvSpPr>
            <a:spLocks noGrp="1"/>
          </p:cNvSpPr>
          <p:nvPr>
            <p:ph type="body" sz="quarter" idx="20"/>
          </p:nvPr>
        </p:nvSpPr>
        <p:spPr/>
        <p:txBody>
          <a:bodyPr/>
          <a:lstStyle/>
          <a:p>
            <a:r>
              <a:rPr lang="en-US" dirty="0"/>
              <a:t>Defining the project scope, objectives, and deliverables.</a:t>
            </a:r>
          </a:p>
        </p:txBody>
      </p:sp>
      <p:sp>
        <p:nvSpPr>
          <p:cNvPr id="146" name="Text Placeholder 145">
            <a:extLst>
              <a:ext uri="{FF2B5EF4-FFF2-40B4-BE49-F238E27FC236}">
                <a16:creationId xmlns:a16="http://schemas.microsoft.com/office/drawing/2014/main" id="{F2A039BC-EA78-7EE5-5BCD-6445C12EFA5F}"/>
              </a:ext>
            </a:extLst>
          </p:cNvPr>
          <p:cNvSpPr>
            <a:spLocks noGrp="1"/>
          </p:cNvSpPr>
          <p:nvPr>
            <p:ph type="body" sz="quarter" idx="25"/>
          </p:nvPr>
        </p:nvSpPr>
        <p:spPr/>
        <p:txBody>
          <a:bodyPr/>
          <a:lstStyle/>
          <a:p>
            <a:r>
              <a:rPr lang="en-US" dirty="0"/>
              <a:t>Fall 2023</a:t>
            </a:r>
          </a:p>
        </p:txBody>
      </p:sp>
      <p:pic>
        <p:nvPicPr>
          <p:cNvPr id="90" name="Picture Placeholder 89" descr="3d Glasses outline">
            <a:extLst>
              <a:ext uri="{FF2B5EF4-FFF2-40B4-BE49-F238E27FC236}">
                <a16:creationId xmlns:a16="http://schemas.microsoft.com/office/drawing/2014/main" id="{A9898713-8A99-08D7-637C-53C4E2404ADF}"/>
              </a:ext>
            </a:extLst>
          </p:cNvPr>
          <p:cNvPicPr>
            <a:picLocks noGrp="1" noChangeAspect="1"/>
          </p:cNvPicPr>
          <p:nvPr>
            <p:ph type="pic" sz="quarter" idx="35"/>
          </p:nvPr>
        </p:nvPicPr>
        <p:blipFill>
          <a:blip r:embed="rId4">
            <a:extLst>
              <a:ext uri="{96DAC541-7B7A-43D3-8B79-37D633B846F1}">
                <asvg:svgBlip xmlns:asvg="http://schemas.microsoft.com/office/drawing/2016/SVG/main" r:embed="rId5"/>
              </a:ext>
            </a:extLst>
          </a:blip>
          <a:srcRect/>
          <a:stretch/>
        </p:blipFill>
        <p:spPr/>
      </p:pic>
      <p:sp>
        <p:nvSpPr>
          <p:cNvPr id="137" name="Text Placeholder 136">
            <a:extLst>
              <a:ext uri="{FF2B5EF4-FFF2-40B4-BE49-F238E27FC236}">
                <a16:creationId xmlns:a16="http://schemas.microsoft.com/office/drawing/2014/main" id="{7574CEC2-3920-9E1F-1DC2-7551B8D28131}"/>
              </a:ext>
            </a:extLst>
          </p:cNvPr>
          <p:cNvSpPr>
            <a:spLocks noGrp="1"/>
          </p:cNvSpPr>
          <p:nvPr>
            <p:ph type="body" sz="quarter" idx="16"/>
          </p:nvPr>
        </p:nvSpPr>
        <p:spPr/>
        <p:txBody>
          <a:bodyPr/>
          <a:lstStyle/>
          <a:p>
            <a:r>
              <a:rPr lang="en-US" dirty="0"/>
              <a:t>Validating</a:t>
            </a:r>
          </a:p>
        </p:txBody>
      </p:sp>
      <p:sp>
        <p:nvSpPr>
          <p:cNvPr id="142" name="Text Placeholder 141">
            <a:extLst>
              <a:ext uri="{FF2B5EF4-FFF2-40B4-BE49-F238E27FC236}">
                <a16:creationId xmlns:a16="http://schemas.microsoft.com/office/drawing/2014/main" id="{C759D89D-5722-47C0-8606-D901DEFAA891}"/>
              </a:ext>
            </a:extLst>
          </p:cNvPr>
          <p:cNvSpPr>
            <a:spLocks noGrp="1"/>
          </p:cNvSpPr>
          <p:nvPr>
            <p:ph type="body" sz="quarter" idx="21"/>
          </p:nvPr>
        </p:nvSpPr>
        <p:spPr/>
        <p:txBody>
          <a:bodyPr/>
          <a:lstStyle/>
          <a:p>
            <a:r>
              <a:rPr lang="en-US" dirty="0"/>
              <a:t>Detailed project plans created, including development of work breakdown structure.</a:t>
            </a:r>
          </a:p>
        </p:txBody>
      </p:sp>
      <p:sp>
        <p:nvSpPr>
          <p:cNvPr id="150" name="Text Placeholder 149">
            <a:extLst>
              <a:ext uri="{FF2B5EF4-FFF2-40B4-BE49-F238E27FC236}">
                <a16:creationId xmlns:a16="http://schemas.microsoft.com/office/drawing/2014/main" id="{B65663B2-F5C5-DC40-A432-3D454509513F}"/>
              </a:ext>
            </a:extLst>
          </p:cNvPr>
          <p:cNvSpPr>
            <a:spLocks noGrp="1"/>
          </p:cNvSpPr>
          <p:nvPr>
            <p:ph type="body" sz="quarter" idx="27"/>
          </p:nvPr>
        </p:nvSpPr>
        <p:spPr/>
        <p:txBody>
          <a:bodyPr/>
          <a:lstStyle/>
          <a:p>
            <a:r>
              <a:rPr lang="en-US" dirty="0"/>
              <a:t>Fall 2023</a:t>
            </a:r>
          </a:p>
        </p:txBody>
      </p:sp>
      <p:pic>
        <p:nvPicPr>
          <p:cNvPr id="119" name="Picture Placeholder 118" descr="Blueprint outline">
            <a:extLst>
              <a:ext uri="{FF2B5EF4-FFF2-40B4-BE49-F238E27FC236}">
                <a16:creationId xmlns:a16="http://schemas.microsoft.com/office/drawing/2014/main" id="{A934FCB9-7C01-1298-196C-DA9C13B08FAA}"/>
              </a:ext>
            </a:extLst>
          </p:cNvPr>
          <p:cNvPicPr>
            <a:picLocks noGrp="1" noChangeAspect="1"/>
          </p:cNvPicPr>
          <p:nvPr>
            <p:ph type="pic" sz="quarter" idx="36"/>
          </p:nvPr>
        </p:nvPicPr>
        <p:blipFill>
          <a:blip r:embed="rId6">
            <a:extLst>
              <a:ext uri="{96DAC541-7B7A-43D3-8B79-37D633B846F1}">
                <asvg:svgBlip xmlns:asvg="http://schemas.microsoft.com/office/drawing/2016/SVG/main" r:embed="rId7"/>
              </a:ext>
            </a:extLst>
          </a:blip>
          <a:srcRect/>
          <a:stretch/>
        </p:blipFill>
        <p:spPr/>
      </p:pic>
      <p:sp>
        <p:nvSpPr>
          <p:cNvPr id="138" name="Text Placeholder 137">
            <a:extLst>
              <a:ext uri="{FF2B5EF4-FFF2-40B4-BE49-F238E27FC236}">
                <a16:creationId xmlns:a16="http://schemas.microsoft.com/office/drawing/2014/main" id="{BEC632B1-B9E6-3EE9-91AC-C47F5219FE5B}"/>
              </a:ext>
            </a:extLst>
          </p:cNvPr>
          <p:cNvSpPr>
            <a:spLocks noGrp="1"/>
          </p:cNvSpPr>
          <p:nvPr>
            <p:ph type="body" sz="quarter" idx="17"/>
          </p:nvPr>
        </p:nvSpPr>
        <p:spPr>
          <a:xfrm>
            <a:off x="4953001" y="2556796"/>
            <a:ext cx="2406904" cy="381190"/>
          </a:xfrm>
        </p:spPr>
        <p:txBody>
          <a:bodyPr/>
          <a:lstStyle/>
          <a:p>
            <a:r>
              <a:rPr lang="en-US" dirty="0"/>
              <a:t>researching</a:t>
            </a:r>
          </a:p>
          <a:p>
            <a:endParaRPr lang="en-US" dirty="0"/>
          </a:p>
        </p:txBody>
      </p:sp>
      <p:sp>
        <p:nvSpPr>
          <p:cNvPr id="143" name="Text Placeholder 142">
            <a:extLst>
              <a:ext uri="{FF2B5EF4-FFF2-40B4-BE49-F238E27FC236}">
                <a16:creationId xmlns:a16="http://schemas.microsoft.com/office/drawing/2014/main" id="{CAC3E407-C96F-DE57-9910-64CBADB84364}"/>
              </a:ext>
            </a:extLst>
          </p:cNvPr>
          <p:cNvSpPr>
            <a:spLocks noGrp="1"/>
          </p:cNvSpPr>
          <p:nvPr>
            <p:ph type="body" sz="quarter" idx="22"/>
          </p:nvPr>
        </p:nvSpPr>
        <p:spPr/>
        <p:txBody>
          <a:bodyPr/>
          <a:lstStyle/>
          <a:p>
            <a:r>
              <a:rPr lang="en-US" dirty="0"/>
              <a:t>Conducting research on how to effectively execute the project.</a:t>
            </a:r>
          </a:p>
          <a:p>
            <a:endParaRPr lang="en-US" dirty="0"/>
          </a:p>
        </p:txBody>
      </p:sp>
      <p:sp>
        <p:nvSpPr>
          <p:cNvPr id="154" name="Text Placeholder 153">
            <a:extLst>
              <a:ext uri="{FF2B5EF4-FFF2-40B4-BE49-F238E27FC236}">
                <a16:creationId xmlns:a16="http://schemas.microsoft.com/office/drawing/2014/main" id="{15E6A12E-9690-FBD5-1CAE-8D37EC4CB35D}"/>
              </a:ext>
            </a:extLst>
          </p:cNvPr>
          <p:cNvSpPr>
            <a:spLocks noGrp="1"/>
          </p:cNvSpPr>
          <p:nvPr>
            <p:ph type="body" sz="quarter" idx="29"/>
          </p:nvPr>
        </p:nvSpPr>
        <p:spPr/>
        <p:txBody>
          <a:bodyPr/>
          <a:lstStyle/>
          <a:p>
            <a:r>
              <a:rPr lang="en-US" dirty="0"/>
              <a:t>Fall 2023</a:t>
            </a:r>
          </a:p>
        </p:txBody>
      </p:sp>
      <p:pic>
        <p:nvPicPr>
          <p:cNvPr id="120" name="Picture Placeholder 119" descr="Playbook outline">
            <a:extLst>
              <a:ext uri="{FF2B5EF4-FFF2-40B4-BE49-F238E27FC236}">
                <a16:creationId xmlns:a16="http://schemas.microsoft.com/office/drawing/2014/main" id="{AC7FDD67-FD6B-557E-102B-1F5EB87B3FD0}"/>
              </a:ext>
            </a:extLst>
          </p:cNvPr>
          <p:cNvPicPr>
            <a:picLocks noGrp="1" noChangeAspect="1"/>
          </p:cNvPicPr>
          <p:nvPr>
            <p:ph type="pic" sz="quarter" idx="37"/>
          </p:nvPr>
        </p:nvPicPr>
        <p:blipFill>
          <a:blip r:embed="rId8">
            <a:extLst>
              <a:ext uri="{96DAC541-7B7A-43D3-8B79-37D633B846F1}">
                <asvg:svgBlip xmlns:asvg="http://schemas.microsoft.com/office/drawing/2016/SVG/main" r:embed="rId9"/>
              </a:ext>
            </a:extLst>
          </a:blip>
          <a:srcRect/>
          <a:stretch/>
        </p:blipFill>
        <p:spPr/>
      </p:pic>
      <p:sp>
        <p:nvSpPr>
          <p:cNvPr id="139" name="Text Placeholder 138">
            <a:extLst>
              <a:ext uri="{FF2B5EF4-FFF2-40B4-BE49-F238E27FC236}">
                <a16:creationId xmlns:a16="http://schemas.microsoft.com/office/drawing/2014/main" id="{A1232BD9-9CC5-ECC6-760C-C0CE01229477}"/>
              </a:ext>
            </a:extLst>
          </p:cNvPr>
          <p:cNvSpPr>
            <a:spLocks noGrp="1"/>
          </p:cNvSpPr>
          <p:nvPr>
            <p:ph type="body" sz="quarter" idx="18"/>
          </p:nvPr>
        </p:nvSpPr>
        <p:spPr/>
        <p:txBody>
          <a:bodyPr/>
          <a:lstStyle/>
          <a:p>
            <a:r>
              <a:rPr lang="en-US" dirty="0"/>
              <a:t>Planning</a:t>
            </a:r>
          </a:p>
        </p:txBody>
      </p:sp>
      <p:sp>
        <p:nvSpPr>
          <p:cNvPr id="144" name="Text Placeholder 143">
            <a:extLst>
              <a:ext uri="{FF2B5EF4-FFF2-40B4-BE49-F238E27FC236}">
                <a16:creationId xmlns:a16="http://schemas.microsoft.com/office/drawing/2014/main" id="{CEAEE197-84A9-7E49-AC95-96B3645EA8CE}"/>
              </a:ext>
            </a:extLst>
          </p:cNvPr>
          <p:cNvSpPr>
            <a:spLocks noGrp="1"/>
          </p:cNvSpPr>
          <p:nvPr>
            <p:ph type="body" sz="quarter" idx="23"/>
          </p:nvPr>
        </p:nvSpPr>
        <p:spPr/>
        <p:txBody>
          <a:bodyPr/>
          <a:lstStyle/>
          <a:p>
            <a:r>
              <a:rPr lang="en-US" dirty="0"/>
              <a:t>Preparation to execute the project and put the plan into action.</a:t>
            </a:r>
          </a:p>
          <a:p>
            <a:endParaRPr lang="en-US" dirty="0"/>
          </a:p>
        </p:txBody>
      </p:sp>
      <p:sp>
        <p:nvSpPr>
          <p:cNvPr id="3" name="Text Placeholder 2">
            <a:extLst>
              <a:ext uri="{FF2B5EF4-FFF2-40B4-BE49-F238E27FC236}">
                <a16:creationId xmlns:a16="http://schemas.microsoft.com/office/drawing/2014/main" id="{AE0C1E7A-14B7-2A5F-ED27-B769CE05332C}"/>
              </a:ext>
            </a:extLst>
          </p:cNvPr>
          <p:cNvSpPr>
            <a:spLocks noGrp="1"/>
          </p:cNvSpPr>
          <p:nvPr>
            <p:ph type="body" sz="quarter" idx="31"/>
          </p:nvPr>
        </p:nvSpPr>
        <p:spPr/>
        <p:txBody>
          <a:bodyPr/>
          <a:lstStyle/>
          <a:p>
            <a:r>
              <a:rPr lang="en-US" dirty="0"/>
              <a:t>Fall 2023</a:t>
            </a:r>
          </a:p>
          <a:p>
            <a:endParaRPr lang="en-US" dirty="0"/>
          </a:p>
        </p:txBody>
      </p:sp>
      <p:pic>
        <p:nvPicPr>
          <p:cNvPr id="121" name="Picture Placeholder 120" descr="Continuous Improvement outline">
            <a:extLst>
              <a:ext uri="{FF2B5EF4-FFF2-40B4-BE49-F238E27FC236}">
                <a16:creationId xmlns:a16="http://schemas.microsoft.com/office/drawing/2014/main" id="{ECE2A6B8-4CDC-FC62-4720-88375F6083D2}"/>
              </a:ext>
            </a:extLst>
          </p:cNvPr>
          <p:cNvPicPr>
            <a:picLocks noGrp="1" noChangeAspect="1"/>
          </p:cNvPicPr>
          <p:nvPr>
            <p:ph type="pic" sz="quarter" idx="38"/>
          </p:nvPr>
        </p:nvPicPr>
        <p:blipFill>
          <a:blip r:embed="rId10">
            <a:extLst>
              <a:ext uri="{96DAC541-7B7A-43D3-8B79-37D633B846F1}">
                <asvg:svgBlip xmlns:asvg="http://schemas.microsoft.com/office/drawing/2016/SVG/main" r:embed="rId11"/>
              </a:ext>
            </a:extLst>
          </a:blip>
          <a:srcRect/>
          <a:stretch/>
        </p:blipFill>
        <p:spPr/>
      </p:pic>
      <p:sp>
        <p:nvSpPr>
          <p:cNvPr id="140" name="Text Placeholder 139">
            <a:extLst>
              <a:ext uri="{FF2B5EF4-FFF2-40B4-BE49-F238E27FC236}">
                <a16:creationId xmlns:a16="http://schemas.microsoft.com/office/drawing/2014/main" id="{F744DCC4-E9B7-1CE6-4798-D32E323FD0C4}"/>
              </a:ext>
            </a:extLst>
          </p:cNvPr>
          <p:cNvSpPr>
            <a:spLocks noGrp="1"/>
          </p:cNvSpPr>
          <p:nvPr>
            <p:ph type="body" sz="quarter" idx="19"/>
          </p:nvPr>
        </p:nvSpPr>
        <p:spPr>
          <a:xfrm>
            <a:off x="9235440" y="2554454"/>
            <a:ext cx="2662936" cy="490427"/>
          </a:xfrm>
        </p:spPr>
        <p:txBody>
          <a:bodyPr/>
          <a:lstStyle/>
          <a:p>
            <a:r>
              <a:rPr lang="en-US" dirty="0"/>
              <a:t>experimenting</a:t>
            </a:r>
          </a:p>
        </p:txBody>
      </p:sp>
      <p:sp>
        <p:nvSpPr>
          <p:cNvPr id="145" name="Text Placeholder 144">
            <a:extLst>
              <a:ext uri="{FF2B5EF4-FFF2-40B4-BE49-F238E27FC236}">
                <a16:creationId xmlns:a16="http://schemas.microsoft.com/office/drawing/2014/main" id="{5C53A9E8-67CB-044F-12C9-8C444FBC5E3A}"/>
              </a:ext>
            </a:extLst>
          </p:cNvPr>
          <p:cNvSpPr>
            <a:spLocks noGrp="1"/>
          </p:cNvSpPr>
          <p:nvPr>
            <p:ph type="body" sz="quarter" idx="24"/>
          </p:nvPr>
        </p:nvSpPr>
        <p:spPr/>
        <p:txBody>
          <a:bodyPr/>
          <a:lstStyle/>
          <a:p>
            <a:r>
              <a:rPr lang="en-US" dirty="0"/>
              <a:t>Experimenting with Chat-GPT and OpenAI playground and coding a comprehensive program.</a:t>
            </a:r>
          </a:p>
        </p:txBody>
      </p:sp>
      <p:sp>
        <p:nvSpPr>
          <p:cNvPr id="5" name="Text Placeholder 4">
            <a:extLst>
              <a:ext uri="{FF2B5EF4-FFF2-40B4-BE49-F238E27FC236}">
                <a16:creationId xmlns:a16="http://schemas.microsoft.com/office/drawing/2014/main" id="{9BA6A48B-402F-3D84-EFCE-8827F9A3AFC4}"/>
              </a:ext>
            </a:extLst>
          </p:cNvPr>
          <p:cNvSpPr>
            <a:spLocks noGrp="1"/>
          </p:cNvSpPr>
          <p:nvPr>
            <p:ph type="body" sz="quarter" idx="33"/>
          </p:nvPr>
        </p:nvSpPr>
        <p:spPr/>
        <p:txBody>
          <a:bodyPr/>
          <a:lstStyle/>
          <a:p>
            <a:r>
              <a:rPr lang="en-US" dirty="0"/>
              <a:t>Fall 2023</a:t>
            </a:r>
          </a:p>
          <a:p>
            <a:endParaRPr lang="en-US" dirty="0"/>
          </a:p>
        </p:txBody>
      </p:sp>
      <p:pic>
        <p:nvPicPr>
          <p:cNvPr id="122" name="Picture Placeholder 121" descr="Door Open outline">
            <a:extLst>
              <a:ext uri="{FF2B5EF4-FFF2-40B4-BE49-F238E27FC236}">
                <a16:creationId xmlns:a16="http://schemas.microsoft.com/office/drawing/2014/main" id="{D03F848E-1594-8E4D-2369-DF382495F443}"/>
              </a:ext>
            </a:extLst>
          </p:cNvPr>
          <p:cNvPicPr>
            <a:picLocks noGrp="1" noChangeAspect="1"/>
          </p:cNvPicPr>
          <p:nvPr>
            <p:ph type="pic" sz="quarter" idx="39"/>
          </p:nvPr>
        </p:nvPicPr>
        <p:blipFill>
          <a:blip r:embed="rId12">
            <a:extLst>
              <a:ext uri="{96DAC541-7B7A-43D3-8B79-37D633B846F1}">
                <asvg:svgBlip xmlns:asvg="http://schemas.microsoft.com/office/drawing/2016/SVG/main" r:embed="rId13"/>
              </a:ext>
            </a:extLst>
          </a:blip>
          <a:srcRect/>
          <a:stretch/>
        </p:blipFill>
        <p:spPr/>
      </p:pic>
      <p:sp>
        <p:nvSpPr>
          <p:cNvPr id="304" name="Slide Number Placeholder 303">
            <a:extLst>
              <a:ext uri="{FF2B5EF4-FFF2-40B4-BE49-F238E27FC236}">
                <a16:creationId xmlns:a16="http://schemas.microsoft.com/office/drawing/2014/main" id="{F5CF2189-9396-98CA-20BE-C96BEA962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venir Next LT Pro "/>
                <a:ea typeface="+mn-ea"/>
                <a:cs typeface="+mn-cs"/>
              </a:rPr>
              <a:t>0</a:t>
            </a:r>
            <a:fld id="{E6B975A5-EA91-314B-AF62-F6E264554D2F}" type="slidenum">
              <a:rPr kumimoji="0" lang="en-US" sz="1000" b="0" i="0" u="none" strike="noStrike" kern="1200" cap="none" spc="0" normalizeH="0" baseline="0" noProof="0" smtClean="0">
                <a:ln>
                  <a:noFill/>
                </a:ln>
                <a:solidFill>
                  <a:srgbClr val="000000"/>
                </a:solidFill>
                <a:effectLst/>
                <a:uLnTx/>
                <a:uFillTx/>
                <a:latin typeface="Avenir Next LT Pro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venir Next LT Pro "/>
              <a:ea typeface="+mn-ea"/>
              <a:cs typeface="+mn-cs"/>
            </a:endParaRPr>
          </a:p>
        </p:txBody>
      </p:sp>
      <p:cxnSp>
        <p:nvCxnSpPr>
          <p:cNvPr id="156" name="Straight Connector 155">
            <a:extLst>
              <a:ext uri="{FF2B5EF4-FFF2-40B4-BE49-F238E27FC236}">
                <a16:creationId xmlns:a16="http://schemas.microsoft.com/office/drawing/2014/main" id="{7178B4CA-AAA9-04D3-7DCC-9AF67D4B618B}"/>
              </a:ext>
              <a:ext uri="{C183D7F6-B498-43B3-948B-1728B52AA6E4}">
                <adec:decorative xmlns:adec="http://schemas.microsoft.com/office/drawing/2017/decorative" val="1"/>
              </a:ext>
            </a:extLst>
          </p:cNvPr>
          <p:cNvCxnSpPr>
            <a:cxnSpLocks/>
          </p:cNvCxnSpPr>
          <p:nvPr/>
        </p:nvCxnSpPr>
        <p:spPr>
          <a:xfrm>
            <a:off x="2199568" y="1475740"/>
            <a:ext cx="3291058" cy="0"/>
          </a:xfrm>
          <a:prstGeom prst="line">
            <a:avLst/>
          </a:prstGeom>
          <a:ln w="28575">
            <a:gradFill>
              <a:gsLst>
                <a:gs pos="0">
                  <a:schemeClr val="accent1"/>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987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1195697"/>
            <a:ext cx="3200400" cy="4238118"/>
          </a:xfrm>
        </p:spPr>
        <p:txBody>
          <a:bodyPr vert="horz" lIns="91440" tIns="45720" rIns="91440" bIns="45720" rtlCol="0" anchor="ctr">
            <a:normAutofit/>
          </a:bodyPr>
          <a:lstStyle/>
          <a:p>
            <a:pPr algn="l"/>
            <a:r>
              <a:rPr lang="en-US" kern="1200">
                <a:solidFill>
                  <a:schemeClr val="bg1"/>
                </a:solidFill>
                <a:latin typeface="+mj-lt"/>
                <a:ea typeface="+mj-ea"/>
                <a:cs typeface="+mj-cs"/>
              </a:rPr>
              <a:t>Initiating</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9" name="Freeform: Shape 3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7" name="Freeform: Shape 4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5484139" y="2682776"/>
            <a:ext cx="1728571" cy="1440476"/>
          </a:xfrm>
          <a:prstGeom prst="rect">
            <a:avLst/>
          </a:prstGeom>
        </p:spPr>
        <p:txBody>
          <a:bodyPr vert="horz" lIns="91440" tIns="45720" rIns="91440" bIns="45720" rtlCol="0" anchor="t">
            <a:noAutofit/>
          </a:bodyPr>
          <a:lstStyle/>
          <a:p>
            <a:pPr defTabSz="559575">
              <a:spcAft>
                <a:spcPts val="442"/>
              </a:spcAft>
            </a:pPr>
            <a:r>
              <a:rPr lang="en-US" sz="1600" kern="1200" dirty="0">
                <a:solidFill>
                  <a:srgbClr val="374151"/>
                </a:solidFill>
                <a:latin typeface="Söhne"/>
                <a:ea typeface="+mn-ea"/>
                <a:cs typeface="+mn-cs"/>
              </a:rPr>
              <a:t>Decision to move beyond passive learning methods such as cybersecurity videos.</a:t>
            </a:r>
          </a:p>
          <a:p>
            <a:pPr defTabSz="559575">
              <a:spcAft>
                <a:spcPts val="442"/>
              </a:spcAft>
            </a:pPr>
            <a:br>
              <a:rPr lang="en-US" sz="1600" kern="1200" dirty="0">
                <a:solidFill>
                  <a:schemeClr val="tx1"/>
                </a:solidFill>
                <a:latin typeface="+mn-lt"/>
                <a:ea typeface="+mn-ea"/>
                <a:cs typeface="+mn-cs"/>
              </a:rPr>
            </a:br>
            <a:endParaRPr lang="en-US" sz="16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630447" y="2682776"/>
            <a:ext cx="1728571" cy="1440476"/>
          </a:xfrm>
          <a:prstGeom prst="rect">
            <a:avLst/>
          </a:prstGeom>
        </p:spPr>
        <p:txBody>
          <a:bodyPr>
            <a:normAutofit/>
          </a:bodyPr>
          <a:lstStyle/>
          <a:p>
            <a:pPr defTabSz="559575">
              <a:spcAft>
                <a:spcPts val="442"/>
              </a:spcAft>
            </a:pPr>
            <a:r>
              <a:rPr lang="en-US" sz="1400" kern="1200" dirty="0">
                <a:solidFill>
                  <a:srgbClr val="374151"/>
                </a:solidFill>
                <a:latin typeface="Söhne"/>
                <a:ea typeface="+mn-ea"/>
                <a:cs typeface="+mn-cs"/>
              </a:rPr>
              <a:t>Introducing the idea of personalized surveys and Chat-GPT generated questions for a more interactive approach.</a:t>
            </a:r>
            <a:endParaRPr lang="en-US" sz="1400"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776757" y="2682776"/>
            <a:ext cx="1728571" cy="1440476"/>
          </a:xfrm>
          <a:prstGeom prst="rect">
            <a:avLst/>
          </a:prstGeom>
        </p:spPr>
        <p:txBody>
          <a:bodyPr>
            <a:normAutofit fontScale="92500" lnSpcReduction="20000"/>
          </a:bodyPr>
          <a:lstStyle/>
          <a:p>
            <a:pPr defTabSz="559575">
              <a:spcAft>
                <a:spcPts val="442"/>
              </a:spcAft>
            </a:pPr>
            <a:r>
              <a:rPr lang="en-US" sz="1600" kern="1200" dirty="0">
                <a:solidFill>
                  <a:srgbClr val="374151"/>
                </a:solidFill>
                <a:latin typeface="Söhne"/>
                <a:ea typeface="+mn-ea"/>
                <a:cs typeface="+mn-cs"/>
              </a:rPr>
              <a:t>Sought Dr. </a:t>
            </a:r>
            <a:r>
              <a:rPr lang="en-US" sz="1600" kern="1200" dirty="0" err="1">
                <a:solidFill>
                  <a:srgbClr val="374151"/>
                </a:solidFill>
                <a:latin typeface="Söhne"/>
                <a:ea typeface="+mn-ea"/>
                <a:cs typeface="+mn-cs"/>
              </a:rPr>
              <a:t>Eskenazi's</a:t>
            </a:r>
            <a:r>
              <a:rPr lang="en-US" sz="1600" kern="1200" dirty="0">
                <a:solidFill>
                  <a:srgbClr val="374151"/>
                </a:solidFill>
                <a:latin typeface="Söhne"/>
                <a:ea typeface="+mn-ea"/>
                <a:cs typeface="+mn-cs"/>
              </a:rPr>
              <a:t> insights on utilizing personalized surveys effectively.</a:t>
            </a:r>
          </a:p>
          <a:p>
            <a:pPr defTabSz="559575">
              <a:spcAft>
                <a:spcPts val="442"/>
              </a:spcAft>
            </a:pPr>
            <a:br>
              <a:rPr lang="en-US" sz="1102" kern="1200" dirty="0">
                <a:solidFill>
                  <a:schemeClr val="tx1"/>
                </a:solidFill>
                <a:latin typeface="+mn-lt"/>
                <a:ea typeface="+mn-ea"/>
                <a:cs typeface="+mn-cs"/>
              </a:rPr>
            </a:b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7176218" y="4452186"/>
            <a:ext cx="2592856" cy="230076"/>
          </a:xfrm>
          <a:prstGeom prst="rect">
            <a:avLst/>
          </a:prstGeom>
          <a:noFill/>
        </p:spPr>
        <p:txBody>
          <a:bodyPr/>
          <a:lstStyle/>
          <a:p>
            <a:pPr defTabSz="559575">
              <a:spcAft>
                <a:spcPts val="442"/>
              </a:spcAft>
            </a:pPr>
            <a:r>
              <a:rPr lang="en-ZA" sz="1102" kern="1200">
                <a:solidFill>
                  <a:schemeClr val="tx1"/>
                </a:solidFill>
                <a:latin typeface="+mn-lt"/>
                <a:ea typeface="+mn-ea"/>
                <a:cs typeface="+mn-cs"/>
              </a:rPr>
              <a:t>SENIOR RESEARCH PROJECT</a:t>
            </a:r>
            <a:endParaRPr lang="en-ZA"/>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10057169" y="4452186"/>
            <a:ext cx="1728571" cy="230076"/>
          </a:xfrm>
          <a:prstGeom prst="rect">
            <a:avLst/>
          </a:prstGeom>
        </p:spPr>
        <p:txBody>
          <a:bodyPr/>
          <a:lstStyle/>
          <a:p>
            <a:pPr defTabSz="559575">
              <a:spcAft>
                <a:spcPts val="442"/>
              </a:spcAft>
            </a:pPr>
            <a:fld id="{B5CEABB6-07DC-46E8-9B57-56EC44A396E5}" type="slidenum">
              <a:rPr lang="en-US" sz="1102" kern="1200">
                <a:solidFill>
                  <a:schemeClr val="tx1"/>
                </a:solidFill>
                <a:latin typeface="+mn-lt"/>
                <a:ea typeface="+mn-ea"/>
                <a:cs typeface="+mn-cs"/>
              </a:rPr>
              <a:pPr defTabSz="559575">
                <a:spcAft>
                  <a:spcPts val="442"/>
                </a:spcAft>
              </a:pPr>
              <a:t>4</a:t>
            </a:fld>
            <a:endParaRPr lang="en-US"/>
          </a:p>
        </p:txBody>
      </p:sp>
      <p:pic>
        <p:nvPicPr>
          <p:cNvPr id="25" name="Graphic 24" descr="Thought bubble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17468" y="2151627"/>
            <a:ext cx="460952" cy="460952"/>
          </a:xfrm>
          <a:prstGeom prst="rect">
            <a:avLst/>
          </a:prstGeom>
        </p:spPr>
      </p:pic>
      <p:pic>
        <p:nvPicPr>
          <p:cNvPr id="27" name="Graphic 26" descr="Lights On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64257" y="2165431"/>
            <a:ext cx="460952" cy="460952"/>
          </a:xfrm>
          <a:prstGeom prst="rect">
            <a:avLst/>
          </a:prstGeom>
        </p:spPr>
      </p:pic>
      <p:pic>
        <p:nvPicPr>
          <p:cNvPr id="29" name="Graphic 28" descr="Boardroom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410886" y="2173187"/>
            <a:ext cx="460952" cy="460952"/>
          </a:xfrm>
          <a:prstGeom prst="rect">
            <a:avLst/>
          </a:prstGeom>
        </p:spPr>
      </p:pic>
    </p:spTree>
    <p:extLst>
      <p:ext uri="{BB962C8B-B14F-4D97-AF65-F5344CB8AC3E}">
        <p14:creationId xmlns:p14="http://schemas.microsoft.com/office/powerpoint/2010/main" val="3153892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Validating</a:t>
            </a:r>
          </a:p>
        </p:txBody>
      </p:sp>
      <p:sp>
        <p:nvSpPr>
          <p:cNvPr id="3" name="Content Placeholder 2">
            <a:extLst>
              <a:ext uri="{FF2B5EF4-FFF2-40B4-BE49-F238E27FC236}">
                <a16:creationId xmlns:a16="http://schemas.microsoft.com/office/drawing/2014/main" id="{D4A2EB3F-4D60-451F-8F45-7D6654D2FCD9}"/>
              </a:ext>
            </a:extLst>
          </p:cNvPr>
          <p:cNvSpPr>
            <a:spLocks/>
          </p:cNvSpPr>
          <p:nvPr/>
        </p:nvSpPr>
        <p:spPr>
          <a:xfrm>
            <a:off x="4905052" y="2700680"/>
            <a:ext cx="1828756" cy="1523963"/>
          </a:xfrm>
          <a:prstGeom prst="rect">
            <a:avLst/>
          </a:prstGeom>
          <a:noFill/>
        </p:spPr>
        <p:txBody>
          <a:bodyPr vert="horz" lIns="91440" tIns="45720" rIns="91440" bIns="45720" rtlCol="0" anchor="t">
            <a:noAutofit/>
          </a:bodyPr>
          <a:lstStyle/>
          <a:p>
            <a:pPr defTabSz="603504">
              <a:spcAft>
                <a:spcPts val="450"/>
              </a:spcAft>
            </a:pPr>
            <a:r>
              <a:rPr lang="en-US" sz="1400" kern="1200" dirty="0">
                <a:solidFill>
                  <a:srgbClr val="374151"/>
                </a:solidFill>
                <a:latin typeface="Söhne"/>
                <a:ea typeface="+mn-ea"/>
                <a:cs typeface="+mn-cs"/>
              </a:rPr>
              <a:t>Unexpected discovery of the psychological aspect of the project.</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Control group</a:t>
            </a:r>
          </a:p>
          <a:p>
            <a:pPr marL="188595" indent="-188595" defTabSz="603504">
              <a:spcAft>
                <a:spcPts val="450"/>
              </a:spcAft>
              <a:buFont typeface="Arial" panose="020B0604020202020204" pitchFamily="34" charset="0"/>
              <a:buChar char="•"/>
            </a:pPr>
            <a:r>
              <a:rPr lang="en-US" sz="1400" kern="1200" dirty="0">
                <a:solidFill>
                  <a:schemeClr val="tx1"/>
                </a:solidFill>
                <a:latin typeface="+mn-lt"/>
                <a:ea typeface="+mn-ea"/>
                <a:cs typeface="+mn-cs"/>
              </a:rPr>
              <a:t>Measurements </a:t>
            </a:r>
            <a:endParaRPr lang="en-US" sz="1400" dirty="0"/>
          </a:p>
        </p:txBody>
      </p:sp>
      <p:sp>
        <p:nvSpPr>
          <p:cNvPr id="12" name="Content Placeholder 11">
            <a:extLst>
              <a:ext uri="{FF2B5EF4-FFF2-40B4-BE49-F238E27FC236}">
                <a16:creationId xmlns:a16="http://schemas.microsoft.com/office/drawing/2014/main" id="{9E1D7404-44B2-41E5-9B1C-26216EB1EC6C}"/>
              </a:ext>
            </a:extLst>
          </p:cNvPr>
          <p:cNvSpPr>
            <a:spLocks/>
          </p:cNvSpPr>
          <p:nvPr/>
        </p:nvSpPr>
        <p:spPr>
          <a:xfrm>
            <a:off x="7175758" y="2700680"/>
            <a:ext cx="1828756" cy="1784234"/>
          </a:xfrm>
          <a:prstGeom prst="rect">
            <a:avLst/>
          </a:prstGeom>
          <a:noFill/>
        </p:spPr>
        <p:txBody>
          <a:bodyPr>
            <a:normAutofit fontScale="77500" lnSpcReduction="20000"/>
          </a:bodyPr>
          <a:lstStyle/>
          <a:p>
            <a:pPr defTabSz="603504">
              <a:spcAft>
                <a:spcPts val="450"/>
              </a:spcAft>
            </a:pPr>
            <a:r>
              <a:rPr lang="en-US" kern="1200" dirty="0">
                <a:solidFill>
                  <a:srgbClr val="374151"/>
                </a:solidFill>
                <a:latin typeface="Söhne"/>
                <a:ea typeface="+mn-ea"/>
                <a:cs typeface="+mn-cs"/>
              </a:rPr>
              <a:t>Subsequent meeting with Dr. Plante and Dr. </a:t>
            </a:r>
            <a:r>
              <a:rPr lang="en-US" kern="1200" dirty="0" err="1">
                <a:solidFill>
                  <a:srgbClr val="374151"/>
                </a:solidFill>
                <a:latin typeface="Söhne"/>
                <a:ea typeface="+mn-ea"/>
                <a:cs typeface="+mn-cs"/>
              </a:rPr>
              <a:t>Scarlato</a:t>
            </a:r>
            <a:r>
              <a:rPr lang="en-US" kern="1200" dirty="0">
                <a:solidFill>
                  <a:srgbClr val="374151"/>
                </a:solidFill>
                <a:latin typeface="Söhne"/>
                <a:ea typeface="+mn-ea"/>
                <a:cs typeface="+mn-cs"/>
              </a:rPr>
              <a:t> </a:t>
            </a:r>
            <a:r>
              <a:rPr lang="en-US" kern="1200" dirty="0">
                <a:solidFill>
                  <a:schemeClr val="tx1"/>
                </a:solidFill>
                <a:latin typeface="+mn-lt"/>
                <a:ea typeface="+mn-ea"/>
                <a:cs typeface="+mn-cs"/>
              </a:rPr>
              <a:t>to discuss new findings and the way forward.</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Hypotheses</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Population</a:t>
            </a:r>
          </a:p>
          <a:p>
            <a:pPr marL="188595" indent="-188595" defTabSz="603504">
              <a:spcAft>
                <a:spcPts val="450"/>
              </a:spcAft>
              <a:buFont typeface="Arial" panose="020B0604020202020204" pitchFamily="34" charset="0"/>
              <a:buChar char="•"/>
            </a:pPr>
            <a:r>
              <a:rPr lang="en-US" kern="1200" dirty="0">
                <a:solidFill>
                  <a:schemeClr val="tx1"/>
                </a:solidFill>
                <a:latin typeface="+mn-lt"/>
                <a:ea typeface="+mn-ea"/>
                <a:cs typeface="+mn-cs"/>
              </a:rPr>
              <a:t>Participation</a:t>
            </a:r>
          </a:p>
          <a:p>
            <a:pPr>
              <a:spcAft>
                <a:spcPts val="600"/>
              </a:spcAft>
            </a:pPr>
            <a:endParaRPr lang="en-US" dirty="0"/>
          </a:p>
        </p:txBody>
      </p:sp>
      <p:sp>
        <p:nvSpPr>
          <p:cNvPr id="13" name="Content Placeholder 12">
            <a:extLst>
              <a:ext uri="{FF2B5EF4-FFF2-40B4-BE49-F238E27FC236}">
                <a16:creationId xmlns:a16="http://schemas.microsoft.com/office/drawing/2014/main" id="{391CD11A-AD36-4E45-855A-2546C295CEBC}"/>
              </a:ext>
            </a:extLst>
          </p:cNvPr>
          <p:cNvSpPr>
            <a:spLocks/>
          </p:cNvSpPr>
          <p:nvPr/>
        </p:nvSpPr>
        <p:spPr>
          <a:xfrm>
            <a:off x="9446464" y="2700679"/>
            <a:ext cx="1828756" cy="1893091"/>
          </a:xfrm>
          <a:prstGeom prst="rect">
            <a:avLst/>
          </a:prstGeom>
          <a:noFill/>
        </p:spPr>
        <p:txBody>
          <a:bodyPr>
            <a:normAutofit lnSpcReduction="10000"/>
          </a:bodyPr>
          <a:lstStyle/>
          <a:p>
            <a:pPr defTabSz="603504" fontAlgn="base">
              <a:spcAft>
                <a:spcPts val="450"/>
              </a:spcAft>
            </a:pPr>
            <a:r>
              <a:rPr lang="en-US" sz="1400" kern="1200" dirty="0">
                <a:solidFill>
                  <a:schemeClr val="tx1"/>
                </a:solidFill>
                <a:latin typeface="+mn-lt"/>
                <a:ea typeface="+mn-ea"/>
                <a:cs typeface="+mn-cs"/>
              </a:rPr>
              <a:t>Follow-up meeting with Dr. Plante and Dr. </a:t>
            </a:r>
            <a:r>
              <a:rPr lang="en-US" sz="1400" kern="1200" dirty="0" err="1">
                <a:solidFill>
                  <a:schemeClr val="tx1"/>
                </a:solidFill>
                <a:latin typeface="+mn-lt"/>
                <a:ea typeface="+mn-ea"/>
                <a:cs typeface="+mn-cs"/>
              </a:rPr>
              <a:t>Eskenazi</a:t>
            </a:r>
            <a:r>
              <a:rPr lang="en-US" sz="1400" kern="1200" dirty="0">
                <a:solidFill>
                  <a:schemeClr val="tx1"/>
                </a:solidFill>
                <a:latin typeface="+mn-lt"/>
                <a:ea typeface="+mn-ea"/>
                <a:cs typeface="+mn-cs"/>
              </a:rPr>
              <a:t> to discuss new concerns and finalize the next few steps.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Hypothesis</a:t>
            </a:r>
          </a:p>
          <a:p>
            <a:pPr marL="188595" indent="-188595" defTabSz="603504" fontAlgn="base">
              <a:spcAft>
                <a:spcPts val="450"/>
              </a:spcAft>
              <a:buFont typeface="Arial" panose="020B0604020202020204" pitchFamily="34" charset="0"/>
              <a:buChar char="•"/>
            </a:pPr>
            <a:r>
              <a:rPr lang="en-US" sz="1400" kern="1200" dirty="0">
                <a:solidFill>
                  <a:schemeClr val="tx1"/>
                </a:solidFill>
                <a:latin typeface="+mn-lt"/>
                <a:ea typeface="+mn-ea"/>
                <a:cs typeface="+mn-cs"/>
              </a:rPr>
              <a:t>SONA</a:t>
            </a:r>
          </a:p>
          <a:p>
            <a:pPr marL="285750" indent="-285750" fontAlgn="base">
              <a:spcAft>
                <a:spcPts val="600"/>
              </a:spcAft>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p:cNvSpPr>
          <p:nvPr/>
        </p:nvSpPr>
        <p:spPr>
          <a:xfrm>
            <a:off x="6718569" y="4794370"/>
            <a:ext cx="2743134" cy="243411"/>
          </a:xfrm>
          <a:prstGeom prst="rect">
            <a:avLst/>
          </a:prstGeom>
          <a:noFill/>
        </p:spPr>
        <p:txBody>
          <a:bodyPr/>
          <a:lstStyle/>
          <a:p>
            <a:pPr defTabSz="603504">
              <a:spcAft>
                <a:spcPts val="450"/>
              </a:spcAft>
            </a:pPr>
            <a:r>
              <a:rPr lang="en-ZA" sz="1188" kern="1200" dirty="0">
                <a:solidFill>
                  <a:schemeClr val="tx1"/>
                </a:solidFill>
                <a:latin typeface="+mn-lt"/>
                <a:ea typeface="+mn-ea"/>
                <a:cs typeface="+mn-cs"/>
              </a:rPr>
              <a:t>SENIOR RESEARCH PROJECT</a:t>
            </a:r>
            <a:endParaRPr lang="en-ZA" dirty="0"/>
          </a:p>
        </p:txBody>
      </p:sp>
      <p:sp>
        <p:nvSpPr>
          <p:cNvPr id="7" name="Slide Number Placeholder 6">
            <a:extLst>
              <a:ext uri="{FF2B5EF4-FFF2-40B4-BE49-F238E27FC236}">
                <a16:creationId xmlns:a16="http://schemas.microsoft.com/office/drawing/2014/main" id="{09DFFA6E-5749-4A02-AB2E-8856A55ED7B8}"/>
              </a:ext>
            </a:extLst>
          </p:cNvPr>
          <p:cNvSpPr>
            <a:spLocks/>
          </p:cNvSpPr>
          <p:nvPr/>
        </p:nvSpPr>
        <p:spPr>
          <a:xfrm>
            <a:off x="9912473" y="4794369"/>
            <a:ext cx="1828756" cy="243411"/>
          </a:xfrm>
          <a:prstGeom prst="rect">
            <a:avLst/>
          </a:prstGeom>
        </p:spPr>
        <p:txBody>
          <a:bodyPr/>
          <a:lstStyle/>
          <a:p>
            <a:pPr defTabSz="603504">
              <a:spcAft>
                <a:spcPts val="450"/>
              </a:spcAft>
            </a:pPr>
            <a:fld id="{B5CEABB6-07DC-46E8-9B57-56EC44A396E5}" type="slidenum">
              <a:rPr lang="en-US" sz="1188" kern="1200">
                <a:solidFill>
                  <a:schemeClr val="tx1"/>
                </a:solidFill>
                <a:latin typeface="+mn-lt"/>
                <a:ea typeface="+mn-ea"/>
                <a:cs typeface="+mn-cs"/>
              </a:rPr>
              <a:pPr defTabSz="603504">
                <a:spcAft>
                  <a:spcPts val="450"/>
                </a:spcAft>
              </a:pPr>
              <a:t>5</a:t>
            </a:fld>
            <a:endParaRPr lang="en-US" dirty="0"/>
          </a:p>
        </p:txBody>
      </p:sp>
      <p:pic>
        <p:nvPicPr>
          <p:cNvPr id="25" name="Graphic 24" descr="Lost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75088" y="2138746"/>
            <a:ext cx="487668" cy="487668"/>
          </a:xfrm>
          <a:prstGeom prst="rect">
            <a:avLst/>
          </a:prstGeom>
        </p:spPr>
      </p:pic>
      <p:pic>
        <p:nvPicPr>
          <p:cNvPr id="27" name="Graphic 26" descr="Meeting with solid fill">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46302" y="2153351"/>
            <a:ext cx="487668" cy="487668"/>
          </a:xfrm>
          <a:prstGeom prst="rect">
            <a:avLst/>
          </a:prstGeom>
        </p:spPr>
      </p:pic>
      <p:pic>
        <p:nvPicPr>
          <p:cNvPr id="29" name="Graphic 28" descr="Online meeting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17346" y="2161556"/>
            <a:ext cx="487668" cy="487668"/>
          </a:xfrm>
          <a:prstGeom prst="rect">
            <a:avLst/>
          </a:prstGeom>
        </p:spPr>
      </p:pic>
    </p:spTree>
    <p:extLst>
      <p:ext uri="{BB962C8B-B14F-4D97-AF65-F5344CB8AC3E}">
        <p14:creationId xmlns:p14="http://schemas.microsoft.com/office/powerpoint/2010/main" val="41623528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193" y="0"/>
            <a:ext cx="845379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3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CD904-BB7D-A371-F242-06AF42AB0389}"/>
              </a:ext>
            </a:extLst>
          </p:cNvPr>
          <p:cNvSpPr>
            <a:spLocks noGrp="1"/>
          </p:cNvSpPr>
          <p:nvPr>
            <p:ph type="title"/>
          </p:nvPr>
        </p:nvSpPr>
        <p:spPr>
          <a:xfrm>
            <a:off x="1156852" y="637763"/>
            <a:ext cx="2568804" cy="1631641"/>
          </a:xfrm>
        </p:spPr>
        <p:txBody>
          <a:bodyPr vert="horz" lIns="91440" tIns="45720" rIns="91440" bIns="45720" rtlCol="0" anchor="t">
            <a:normAutofit/>
          </a:bodyPr>
          <a:lstStyle/>
          <a:p>
            <a:r>
              <a:rPr lang="en-US" sz="3200">
                <a:solidFill>
                  <a:schemeClr val="bg1"/>
                </a:solidFill>
              </a:rPr>
              <a:t>Researching</a:t>
            </a:r>
          </a:p>
        </p:txBody>
      </p:sp>
      <p:sp>
        <p:nvSpPr>
          <p:cNvPr id="138" name="Rectangle 13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2" y="2794337"/>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6E0953E-46B9-88C8-FF4A-6EBEA842B66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defRPr/>
            </a:pPr>
            <a:fld id="{B5CEABB6-07DC-46E8-9B57-56EC44A396E5}" type="slidenum">
              <a:rPr lang="en-US" sz="1400">
                <a:solidFill>
                  <a:schemeClr val="bg1"/>
                </a:solidFill>
                <a:latin typeface="Calibri" panose="020F0502020204030204"/>
              </a:rPr>
              <a:pPr algn="ctr">
                <a:spcAft>
                  <a:spcPts val="600"/>
                </a:spcAft>
                <a:defRPr/>
              </a:pPr>
              <a:t>6</a:t>
            </a:fld>
            <a:endParaRPr lang="en-US" sz="14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4F51A8CC-AC67-EFBE-99D9-CF159D93BC08}"/>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SENIOR RESEARCH PROJECT</a:t>
            </a:r>
          </a:p>
        </p:txBody>
      </p:sp>
      <p:sp>
        <p:nvSpPr>
          <p:cNvPr id="3" name="Content Placeholder 2">
            <a:extLst>
              <a:ext uri="{FF2B5EF4-FFF2-40B4-BE49-F238E27FC236}">
                <a16:creationId xmlns:a16="http://schemas.microsoft.com/office/drawing/2014/main" id="{EDA439C5-45DE-7D69-781B-74478ECD743B}"/>
              </a:ext>
            </a:extLst>
          </p:cNvPr>
          <p:cNvSpPr>
            <a:spLocks noGrp="1"/>
          </p:cNvSpPr>
          <p:nvPr>
            <p:ph type="body" idx="1"/>
          </p:nvPr>
        </p:nvSpPr>
        <p:spPr>
          <a:xfrm>
            <a:off x="1168114" y="3000923"/>
            <a:ext cx="2557542" cy="3176039"/>
          </a:xfrm>
        </p:spPr>
        <p:txBody>
          <a:bodyPr vert="horz" lIns="91440" tIns="45720" rIns="91440" bIns="45720" rtlCol="0">
            <a:normAutofit/>
          </a:bodyPr>
          <a:lstStyle/>
          <a:p>
            <a:pPr indent="-228600">
              <a:buFont typeface="Arial" panose="020B0604020202020204" pitchFamily="34" charset="0"/>
              <a:buChar char="•"/>
            </a:pPr>
            <a:r>
              <a:rPr lang="en-US" sz="1600" b="0" i="0">
                <a:solidFill>
                  <a:schemeClr val="bg1"/>
                </a:solidFill>
                <a:effectLst/>
              </a:rPr>
              <a:t>Examined current cybersecurity programs and identified prevalent cyber attacks and educational security topics.</a:t>
            </a:r>
            <a:endParaRPr lang="en-US" sz="1600">
              <a:solidFill>
                <a:schemeClr val="bg1"/>
              </a:solidFill>
            </a:endParaRPr>
          </a:p>
        </p:txBody>
      </p:sp>
      <p:pic>
        <p:nvPicPr>
          <p:cNvPr id="9" name="Content Placeholder 8" descr="A screenshot of a computer&#10;&#10;Description automatically generated">
            <a:extLst>
              <a:ext uri="{FF2B5EF4-FFF2-40B4-BE49-F238E27FC236}">
                <a16:creationId xmlns:a16="http://schemas.microsoft.com/office/drawing/2014/main" id="{5AE5954D-719F-A5C1-52DF-1A34262F8B61}"/>
              </a:ext>
            </a:extLst>
          </p:cNvPr>
          <p:cNvPicPr>
            <a:picLocks noGrp="1" noChangeAspect="1"/>
          </p:cNvPicPr>
          <p:nvPr>
            <p:ph sz="half" idx="2"/>
          </p:nvPr>
        </p:nvPicPr>
        <p:blipFill rotWithShape="1">
          <a:blip r:embed="rId2"/>
          <a:srcRect l="20962" t="11596" r="8913" b="6031"/>
          <a:stretch/>
        </p:blipFill>
        <p:spPr>
          <a:xfrm>
            <a:off x="4067749" y="-1"/>
            <a:ext cx="8122242" cy="6858001"/>
          </a:xfrm>
          <a:prstGeom prst="rect">
            <a:avLst/>
          </a:prstGeom>
          <a:noFill/>
        </p:spPr>
      </p:pic>
    </p:spTree>
    <p:extLst>
      <p:ext uri="{BB962C8B-B14F-4D97-AF65-F5344CB8AC3E}">
        <p14:creationId xmlns:p14="http://schemas.microsoft.com/office/powerpoint/2010/main" val="14214439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193" y="0"/>
            <a:ext cx="845379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3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CD904-BB7D-A371-F242-06AF42AB0389}"/>
              </a:ext>
            </a:extLst>
          </p:cNvPr>
          <p:cNvSpPr>
            <a:spLocks noGrp="1"/>
          </p:cNvSpPr>
          <p:nvPr>
            <p:ph type="title"/>
          </p:nvPr>
        </p:nvSpPr>
        <p:spPr>
          <a:xfrm>
            <a:off x="1156852" y="637763"/>
            <a:ext cx="2568804" cy="1631641"/>
          </a:xfrm>
        </p:spPr>
        <p:txBody>
          <a:bodyPr vert="horz" lIns="91440" tIns="45720" rIns="91440" bIns="45720" rtlCol="0" anchor="t">
            <a:normAutofit/>
          </a:bodyPr>
          <a:lstStyle/>
          <a:p>
            <a:r>
              <a:rPr lang="en-US" sz="3200">
                <a:solidFill>
                  <a:schemeClr val="bg1"/>
                </a:solidFill>
              </a:rPr>
              <a:t>Researching</a:t>
            </a:r>
          </a:p>
        </p:txBody>
      </p:sp>
      <p:sp>
        <p:nvSpPr>
          <p:cNvPr id="57" name="Rectangle 5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2" y="2794337"/>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6E0953E-46B9-88C8-FF4A-6EBEA842B66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defRPr/>
            </a:pPr>
            <a:fld id="{B5CEABB6-07DC-46E8-9B57-56EC44A396E5}" type="slidenum">
              <a:rPr lang="en-US" sz="1400">
                <a:solidFill>
                  <a:schemeClr val="bg1"/>
                </a:solidFill>
                <a:latin typeface="Calibri" panose="020F0502020204030204"/>
              </a:rPr>
              <a:pPr algn="ctr">
                <a:spcAft>
                  <a:spcPts val="600"/>
                </a:spcAft>
                <a:defRPr/>
              </a:pPr>
              <a:t>7</a:t>
            </a:fld>
            <a:endParaRPr lang="en-US" sz="14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4F51A8CC-AC67-EFBE-99D9-CF159D93BC08}"/>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SENIOR RESEARCH PROJECT</a:t>
            </a:r>
          </a:p>
        </p:txBody>
      </p:sp>
      <p:sp>
        <p:nvSpPr>
          <p:cNvPr id="3" name="Content Placeholder 2">
            <a:extLst>
              <a:ext uri="{FF2B5EF4-FFF2-40B4-BE49-F238E27FC236}">
                <a16:creationId xmlns:a16="http://schemas.microsoft.com/office/drawing/2014/main" id="{EDA439C5-45DE-7D69-781B-74478ECD743B}"/>
              </a:ext>
            </a:extLst>
          </p:cNvPr>
          <p:cNvSpPr>
            <a:spLocks noGrp="1"/>
          </p:cNvSpPr>
          <p:nvPr>
            <p:ph type="body" idx="1"/>
          </p:nvPr>
        </p:nvSpPr>
        <p:spPr>
          <a:xfrm>
            <a:off x="1168114" y="3000923"/>
            <a:ext cx="2557542" cy="3176039"/>
          </a:xfrm>
        </p:spPr>
        <p:txBody>
          <a:bodyPr vert="horz" lIns="91440" tIns="45720" rIns="91440" bIns="45720" rtlCol="0">
            <a:normAutofit/>
          </a:bodyPr>
          <a:lstStyle/>
          <a:p>
            <a:pPr indent="-228600">
              <a:buFont typeface="Arial" panose="020B0604020202020204" pitchFamily="34" charset="0"/>
              <a:buChar char="•"/>
            </a:pPr>
            <a:r>
              <a:rPr lang="en-US" sz="1600" b="0" i="0">
                <a:solidFill>
                  <a:schemeClr val="bg1"/>
                </a:solidFill>
                <a:effectLst/>
              </a:rPr>
              <a:t>Examined current cybersecurity programs and identified prevalent cyber attacks and educational security topics.</a:t>
            </a:r>
            <a:endParaRPr lang="en-US" sz="1600">
              <a:solidFill>
                <a:schemeClr val="bg1"/>
              </a:solidFill>
            </a:endParaRPr>
          </a:p>
        </p:txBody>
      </p:sp>
      <p:pic>
        <p:nvPicPr>
          <p:cNvPr id="11" name="Content Placeholder 10" descr="A screenshot of a computer&#10;&#10;Description automatically generated">
            <a:extLst>
              <a:ext uri="{FF2B5EF4-FFF2-40B4-BE49-F238E27FC236}">
                <a16:creationId xmlns:a16="http://schemas.microsoft.com/office/drawing/2014/main" id="{56F4B0BB-3809-8B2C-B9E1-69E67456637B}"/>
              </a:ext>
            </a:extLst>
          </p:cNvPr>
          <p:cNvPicPr>
            <a:picLocks noGrp="1" noChangeAspect="1"/>
          </p:cNvPicPr>
          <p:nvPr>
            <p:ph sz="quarter" idx="4"/>
          </p:nvPr>
        </p:nvPicPr>
        <p:blipFill rotWithShape="1">
          <a:blip r:embed="rId2"/>
          <a:srcRect l="20275" t="11151" r="10484" b="5890"/>
          <a:stretch/>
        </p:blipFill>
        <p:spPr>
          <a:xfrm>
            <a:off x="4059946" y="0"/>
            <a:ext cx="8124594" cy="6858000"/>
          </a:xfrm>
          <a:prstGeom prst="rect">
            <a:avLst/>
          </a:prstGeom>
          <a:noFill/>
        </p:spPr>
      </p:pic>
    </p:spTree>
    <p:extLst>
      <p:ext uri="{BB962C8B-B14F-4D97-AF65-F5344CB8AC3E}">
        <p14:creationId xmlns:p14="http://schemas.microsoft.com/office/powerpoint/2010/main" val="2313740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dirty="0">
                <a:solidFill>
                  <a:schemeClr val="bg1"/>
                </a:solidFill>
              </a:rPr>
              <a:t>Planning (measurement)</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647700" y="2304707"/>
            <a:ext cx="4800600" cy="3711571"/>
          </a:xfrm>
        </p:spPr>
        <p:txBody>
          <a:bodyPr vert="horz" lIns="91440" tIns="45720" rIns="91440" bIns="45720" rtlCol="0">
            <a:normAutofit/>
          </a:bodyPr>
          <a:lstStyle/>
          <a:p>
            <a:pPr indent="-228600">
              <a:buFont typeface="Arial" panose="020B0604020202020204" pitchFamily="34" charset="0"/>
              <a:buChar char="•"/>
            </a:pPr>
            <a:r>
              <a:rPr lang="en-US" sz="2000" b="0" i="0" dirty="0">
                <a:solidFill>
                  <a:schemeClr val="bg1"/>
                </a:solidFill>
                <a:effectLst/>
              </a:rPr>
              <a:t>Employed pre and post-tests to gauge participants' learning progress and program effectiveness</a:t>
            </a:r>
            <a:r>
              <a:rPr lang="en-US" sz="2000" dirty="0">
                <a:solidFill>
                  <a:schemeClr val="bg1"/>
                </a:solidFill>
              </a:rPr>
              <a:t>. </a:t>
            </a:r>
            <a:r>
              <a:rPr lang="en-US" sz="2000" b="0" i="0" dirty="0">
                <a:solidFill>
                  <a:schemeClr val="bg1"/>
                </a:solidFill>
                <a:effectLst/>
              </a:rPr>
              <a:t>Utilized Chat-GPT to generate questions, carefully selecting and modifying them as needed.</a:t>
            </a:r>
            <a:endParaRPr lang="en-US" sz="2000" dirty="0">
              <a:solidFill>
                <a:schemeClr val="bg1"/>
              </a:solidFill>
            </a:endParaRPr>
          </a:p>
        </p:txBody>
      </p:sp>
      <p:pic>
        <p:nvPicPr>
          <p:cNvPr id="25" name="Graphic 24" descr="Fork In Road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1655734" y="1866769"/>
            <a:ext cx="2784532" cy="2784532"/>
          </a:xfrm>
          <a:prstGeom prst="rect">
            <a:avLst/>
          </a:prstGeom>
        </p:spPr>
      </p:pic>
      <p:sp>
        <p:nvSpPr>
          <p:cNvPr id="63" name="Rectangle 6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3374229" y="6356350"/>
            <a:ext cx="3945835" cy="365125"/>
          </a:xfrm>
        </p:spPr>
        <p:txBody>
          <a:bodyPr vert="horz" lIns="91440" tIns="45720" rIns="91440" bIns="45720" rtlCol="0" anchor="ctr">
            <a:normAutofit/>
          </a:bodyPr>
          <a:lstStyle/>
          <a:p>
            <a:pPr>
              <a:spcAft>
                <a:spcPts val="600"/>
              </a:spcAft>
            </a:pPr>
            <a:r>
              <a:rPr lang="en-US" kern="1200">
                <a:solidFill>
                  <a:schemeClr val="bg1">
                    <a:lumMod val="50000"/>
                  </a:schemeClr>
                </a:solidFill>
                <a:latin typeface="+mn-lt"/>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B5CEABB6-07DC-46E8-9B57-56EC44A396E5}" type="slidenum">
              <a:rPr lang="en-US">
                <a:solidFill>
                  <a:schemeClr val="bg1">
                    <a:lumMod val="50000"/>
                  </a:schemeClr>
                </a:solidFill>
              </a:rPr>
              <a:pPr>
                <a:spcAft>
                  <a:spcPts val="600"/>
                </a:spcAft>
              </a:pPr>
              <a:t>8</a:t>
            </a:fld>
            <a:endParaRPr lang="en-US">
              <a:solidFill>
                <a:schemeClr val="bg1">
                  <a:lumMod val="50000"/>
                </a:schemeClr>
              </a:solidFill>
            </a:endParaRPr>
          </a:p>
        </p:txBody>
      </p:sp>
      <p:sp>
        <p:nvSpPr>
          <p:cNvPr id="65" name="Rectangle 6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3F9A18AE-FF91-2FF6-B8E2-A56C88EDC368}"/>
              </a:ext>
            </a:extLst>
          </p:cNvPr>
          <p:cNvPicPr>
            <a:picLocks noGrp="1" noChangeAspect="1"/>
          </p:cNvPicPr>
          <p:nvPr>
            <p:ph sz="half" idx="2"/>
          </p:nvPr>
        </p:nvPicPr>
        <p:blipFill rotWithShape="1">
          <a:blip r:embed="rId4"/>
          <a:srcRect l="21262" t="10025" r="9660" b="5815"/>
          <a:stretch/>
        </p:blipFill>
        <p:spPr>
          <a:xfrm>
            <a:off x="5483224" y="-68260"/>
            <a:ext cx="6757017" cy="6926260"/>
          </a:xfrm>
          <a:prstGeom prst="rect">
            <a:avLst/>
          </a:prstGeom>
          <a:noFill/>
        </p:spPr>
      </p:pic>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4374203" y="6561136"/>
            <a:ext cx="4114800" cy="365125"/>
          </a:xfrm>
          <a:prstGeom prst="rect">
            <a:avLst/>
          </a:prstGeom>
          <a:noFill/>
        </p:spPr>
        <p:txBody>
          <a:bodyPr vert="horz" lIns="91440" tIns="45720" rIns="91440" bIns="45720" rtlCol="0" anchor="ctr">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ZA" dirty="0"/>
              <a:t>Chat-GPT pre-test question snippet</a:t>
            </a:r>
          </a:p>
        </p:txBody>
      </p:sp>
    </p:spTree>
    <p:extLst>
      <p:ext uri="{BB962C8B-B14F-4D97-AF65-F5344CB8AC3E}">
        <p14:creationId xmlns:p14="http://schemas.microsoft.com/office/powerpoint/2010/main" val="11140554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circuit board&#10;&#10;Description automatically generated">
            <a:extLst>
              <a:ext uri="{FF2B5EF4-FFF2-40B4-BE49-F238E27FC236}">
                <a16:creationId xmlns:a16="http://schemas.microsoft.com/office/drawing/2014/main" id="{67B8F7C9-A02F-F28C-E86F-9521AEDF05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907" t="6484" r="4603" b="-1"/>
          <a:stretch/>
        </p:blipFill>
        <p:spPr>
          <a:xfrm>
            <a:off x="20" y="10"/>
            <a:ext cx="8668492" cy="6857990"/>
          </a:xfrm>
          <a:prstGeom prst="rect">
            <a:avLst/>
          </a:prstGeom>
          <a:noFill/>
        </p:spPr>
      </p:pic>
      <p:sp>
        <p:nvSpPr>
          <p:cNvPr id="17" name="Rectangle 16">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Planning (interactive program)</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7848600" y="4872922"/>
            <a:ext cx="4023360" cy="1208141"/>
          </a:xfrm>
        </p:spPr>
        <p:txBody>
          <a:bodyPr vert="horz" lIns="91440" tIns="45720" rIns="91440" bIns="45720" rtlCol="0">
            <a:normAutofit/>
          </a:bodyPr>
          <a:lstStyle/>
          <a:p>
            <a:pPr>
              <a:lnSpc>
                <a:spcPct val="90000"/>
              </a:lnSpc>
            </a:pPr>
            <a:r>
              <a:rPr lang="en-US" sz="2000" b="0" i="0">
                <a:effectLst/>
              </a:rPr>
              <a:t>Utilization of OpenAI for real-time question generation during the interactive program.</a:t>
            </a:r>
            <a:endParaRPr lang="en-US" sz="200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7848600" y="6356350"/>
            <a:ext cx="3096491" cy="365125"/>
          </a:xfrm>
        </p:spPr>
        <p:txBody>
          <a:bodyPr vert="horz" lIns="91440" tIns="45720" rIns="91440" bIns="45720" rtlCol="0" anchor="ctr">
            <a:normAutofit/>
          </a:bodyPr>
          <a:lstStyle/>
          <a:p>
            <a:pPr algn="l">
              <a:spcAft>
                <a:spcPts val="600"/>
              </a:spcAft>
              <a:defRPr/>
            </a:pPr>
            <a:r>
              <a:rPr lang="en-US" kern="1200">
                <a:solidFill>
                  <a:schemeClr val="tx1">
                    <a:lumMod val="50000"/>
                    <a:lumOff val="50000"/>
                  </a:schemeClr>
                </a:solidFill>
                <a:latin typeface="Calibri" panose="020F0502020204030204"/>
                <a:ea typeface="+mn-ea"/>
                <a:cs typeface="+mn-cs"/>
              </a:rPr>
              <a:t>SENIOR RESEARCH PROJECT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defRPr/>
            </a:pPr>
            <a:fld id="{B5CEABB6-07DC-46E8-9B57-56EC44A396E5}" type="slidenum">
              <a:rPr lang="en-US">
                <a:solidFill>
                  <a:schemeClr val="tx1">
                    <a:lumMod val="50000"/>
                    <a:lumOff val="50000"/>
                  </a:schemeClr>
                </a:solidFill>
                <a:latin typeface="Calibri" panose="020F0502020204030204"/>
              </a:rPr>
              <a:pPr>
                <a:spcAft>
                  <a:spcPts val="600"/>
                </a:spcAft>
                <a:defRPr/>
              </a:pPr>
              <a:t>9</a:t>
            </a:fld>
            <a:endParaRPr lang="en-US">
              <a:solidFill>
                <a:schemeClr val="tx1">
                  <a:lumMod val="50000"/>
                  <a:lumOff val="50000"/>
                </a:schemeClr>
              </a:solidFill>
              <a:latin typeface="Calibri" panose="020F0502020204030204"/>
            </a:endParaRPr>
          </a:p>
        </p:txBody>
      </p:sp>
      <p:sp>
        <p:nvSpPr>
          <p:cNvPr id="8" name="Footer Placeholder 4">
            <a:extLst>
              <a:ext uri="{FF2B5EF4-FFF2-40B4-BE49-F238E27FC236}">
                <a16:creationId xmlns:a16="http://schemas.microsoft.com/office/drawing/2014/main" id="{8597FC20-51BB-9E50-A9C1-C4B1484B8DF3}"/>
              </a:ext>
            </a:extLst>
          </p:cNvPr>
          <p:cNvSpPr txBox="1">
            <a:spLocks/>
          </p:cNvSpPr>
          <p:nvPr/>
        </p:nvSpPr>
        <p:spPr>
          <a:xfrm>
            <a:off x="8165592" y="3548340"/>
            <a:ext cx="2743200" cy="2286000"/>
          </a:xfrm>
          <a:prstGeom prst="rect">
            <a:avLst/>
          </a:prstGeom>
        </p:spPr>
        <p:txBody>
          <a:bodyPr vert="horz" lIns="91440" tIns="45720" rIns="91440" bIns="45720" rtlCol="0">
            <a:normAutofit/>
          </a:bodyPr>
          <a:lstStyle>
            <a:defPPr>
              <a:defRPr lang="en-US"/>
            </a:defPPr>
            <a:lvl1pPr marL="0" algn="ct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ZA" sz="1400" dirty="0">
              <a:solidFill>
                <a:schemeClr val="tx1"/>
              </a:solidFill>
            </a:endParaRPr>
          </a:p>
        </p:txBody>
      </p:sp>
    </p:spTree>
    <p:extLst>
      <p:ext uri="{BB962C8B-B14F-4D97-AF65-F5344CB8AC3E}">
        <p14:creationId xmlns:p14="http://schemas.microsoft.com/office/powerpoint/2010/main" val="1635216461"/>
      </p:ext>
    </p:extLst>
  </p:cSld>
  <p:clrMapOvr>
    <a:masterClrMapping/>
  </p:clrMapOvr>
  <p:transition spd="slow">
    <p:push dir="u"/>
  </p:transition>
</p:sld>
</file>

<file path=ppt/theme/theme1.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2.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2841</TotalTime>
  <Words>538</Words>
  <Application>Microsoft Office PowerPoint</Application>
  <PresentationFormat>Widescreen</PresentationFormat>
  <Paragraphs>121</Paragraphs>
  <Slides>16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ADLaM Display</vt:lpstr>
      <vt:lpstr>Arial</vt:lpstr>
      <vt:lpstr>Avenir Next LT Pro </vt:lpstr>
      <vt:lpstr>Avenir Next LT Pro Demi</vt:lpstr>
      <vt:lpstr>Calibri</vt:lpstr>
      <vt:lpstr>Calibri Light</vt:lpstr>
      <vt:lpstr>Söhne</vt:lpstr>
      <vt:lpstr>Custom</vt:lpstr>
      <vt:lpstr>Office Theme</vt:lpstr>
      <vt:lpstr>A new approach to cybersecurity awareness: automated by OpenAI  Creating a unique cybersecurity awareness program distinct from existing platforms like KnowBe4. </vt:lpstr>
      <vt:lpstr>Purpose</vt:lpstr>
      <vt:lpstr>Project timeline  </vt:lpstr>
      <vt:lpstr>Initiating</vt:lpstr>
      <vt:lpstr>Validating</vt:lpstr>
      <vt:lpstr>Researching</vt:lpstr>
      <vt:lpstr>Researching</vt:lpstr>
      <vt:lpstr>Planning (measurement)</vt:lpstr>
      <vt:lpstr>Planning (interactive program)</vt:lpstr>
      <vt:lpstr>Planning (control group)</vt:lpstr>
      <vt:lpstr>Experimenting</vt:lpstr>
      <vt:lpstr>Game plan for spring 2024</vt:lpstr>
      <vt:lpstr>Key concerns</vt:lpstr>
      <vt:lpstr>Key concerns</vt:lpstr>
      <vt:lpstr>Key concerns Cont’d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approach to cybersecurity awareness: automated by OpenAI</dc:title>
  <dc:creator>Zende Magloire</dc:creator>
  <cp:lastModifiedBy>Zende Magloire</cp:lastModifiedBy>
  <cp:revision>19</cp:revision>
  <dcterms:created xsi:type="dcterms:W3CDTF">2023-11-27T01:20:31Z</dcterms:created>
  <dcterms:modified xsi:type="dcterms:W3CDTF">2023-11-30T00:45:03Z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